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16"/>
  </p:notesMasterIdLst>
  <p:handoutMasterIdLst>
    <p:handoutMasterId r:id="rId17"/>
  </p:handoutMasterIdLst>
  <p:sldIdLst>
    <p:sldId id="256" r:id="rId6"/>
    <p:sldId id="273" r:id="rId7"/>
    <p:sldId id="291" r:id="rId8"/>
    <p:sldId id="296" r:id="rId9"/>
    <p:sldId id="263" r:id="rId10"/>
    <p:sldId id="297" r:id="rId11"/>
    <p:sldId id="258" r:id="rId12"/>
    <p:sldId id="277" r:id="rId13"/>
    <p:sldId id="276"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13" orient="horz"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0A2"/>
    <a:srgbClr val="404040"/>
  </p:clrMru>
  <p:extLst>
    <p:ext uri="{E76CE94A-603C-4142-B9EB-6D1370010A27}">
      <p14:discardImageEditData xmlns:p14="http://schemas.microsoft.com/office/powerpoint/2010/main" val="1"/>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70"/>
  </p:normalViewPr>
  <p:slideViewPr>
    <p:cSldViewPr snapToGrid="0">
      <p:cViewPr varScale="1">
        <p:scale>
          <a:sx n="91" d="100"/>
          <a:sy n="91" d="100"/>
        </p:scale>
        <p:origin x="208" y="656"/>
      </p:cViewPr>
      <p:guideLst>
        <p:guide pos="3840"/>
        <p:guide orient="horz" pos="2160"/>
      </p:guideLst>
    </p:cSldViewPr>
  </p:slideViewPr>
  <p:notesTextViewPr>
    <p:cViewPr>
      <p:scale>
        <a:sx n="1" d="1"/>
        <a:sy n="1" d="1"/>
      </p:scale>
      <p:origin x="0" y="0"/>
    </p:cViewPr>
  </p:notesTextViewPr>
  <p:sorterViewPr>
    <p:cViewPr>
      <p:scale>
        <a:sx n="100" d="100"/>
        <a:sy n="100" d="100"/>
      </p:scale>
      <p:origin x="0" y="-1362"/>
    </p:cViewPr>
  </p:sorter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88589D-968B-4C6F-8D64-EBD9839F23DB}" type="doc">
      <dgm:prSet loTypeId="urn:microsoft.com/office/officeart/2005/8/layout/bProcess3" loCatId="process" qsTypeId="urn:microsoft.com/office/officeart/2005/8/quickstyle/3d2" qsCatId="3D" csTypeId="urn:microsoft.com/office/officeart/2005/8/colors/accent1_2" csCatId="accent1" phldr="1"/>
      <dgm:spPr/>
      <dgm:t>
        <a:bodyPr/>
        <a:lstStyle/>
        <a:p>
          <a:endParaRPr lang="en-US"/>
        </a:p>
      </dgm:t>
    </dgm:pt>
    <dgm:pt modelId="{69FE706F-92D5-4023-9FD8-110D30C0CCFE}">
      <dgm:prSet custT="1">
        <dgm:style>
          <a:lnRef idx="2">
            <a:schemeClr val="accent2"/>
          </a:lnRef>
          <a:fillRef idx="1">
            <a:schemeClr val="lt1"/>
          </a:fillRef>
          <a:effectRef idx="0">
            <a:schemeClr val="accent2"/>
          </a:effectRef>
          <a:fontRef idx="minor">
            <a:schemeClr val="dk1"/>
          </a:fontRef>
        </dgm:style>
      </dgm:prSet>
      <dgm:spPr/>
      <dgm:t>
        <a:bodyPr/>
        <a:lstStyle/>
        <a:p>
          <a:r>
            <a:rPr lang="fr-FR" sz="1200" dirty="0"/>
            <a:t>1) Mise en application des normes comptables internationales (IFRS) et des normes d'Audit (ISA)</a:t>
          </a:r>
        </a:p>
        <a:p>
          <a:r>
            <a:rPr lang="fr-FR" sz="1200" dirty="0"/>
            <a:t>2) Considérer les efforts déjà réalisés au niveau du secteur  financier bancaire, en matière de normalisation et d'harmonisation. Ce modèle  pourra servir de repère pour aborder les autres secteurs, a savoir:</a:t>
          </a:r>
        </a:p>
        <a:p>
          <a:r>
            <a:rPr lang="fr-FR" sz="1200" dirty="0"/>
            <a:t>a) Le secteur financier non bancaire</a:t>
          </a:r>
        </a:p>
        <a:p>
          <a:r>
            <a:rPr lang="fr-FR" sz="1200" dirty="0"/>
            <a:t>b) les grands débiteurs du système financier</a:t>
          </a:r>
        </a:p>
        <a:p>
          <a:r>
            <a:rPr lang="fr-FR" sz="1200" dirty="0"/>
            <a:t>c) les moyennes entreprises</a:t>
          </a:r>
        </a:p>
        <a:p>
          <a:r>
            <a:rPr lang="fr-FR" sz="1200" dirty="0"/>
            <a:t>d) les entités économiques du secteur public </a:t>
          </a:r>
        </a:p>
      </dgm:t>
    </dgm:pt>
    <dgm:pt modelId="{7EA283F3-32E6-491A-B65D-35253D5321B4}" type="parTrans" cxnId="{4480D481-4120-415A-8AE1-C6293B5087CD}">
      <dgm:prSet/>
      <dgm:spPr/>
      <dgm:t>
        <a:bodyPr/>
        <a:lstStyle/>
        <a:p>
          <a:endParaRPr lang="en-US"/>
        </a:p>
      </dgm:t>
    </dgm:pt>
    <dgm:pt modelId="{C0D075FB-1651-459B-8B60-5104C72B3DE7}" type="sibTrans" cxnId="{4480D481-4120-415A-8AE1-C6293B5087CD}">
      <dgm:prSet>
        <dgm:style>
          <a:lnRef idx="2">
            <a:schemeClr val="accent2"/>
          </a:lnRef>
          <a:fillRef idx="0">
            <a:schemeClr val="accent2"/>
          </a:fillRef>
          <a:effectRef idx="1">
            <a:schemeClr val="accent2"/>
          </a:effectRef>
          <a:fontRef idx="minor">
            <a:schemeClr val="tx1"/>
          </a:fontRef>
        </dgm:style>
      </dgm:prSet>
      <dgm:spPr/>
      <dgm:t>
        <a:bodyPr/>
        <a:lstStyle/>
        <a:p>
          <a:endParaRPr lang="en-US"/>
        </a:p>
      </dgm:t>
    </dgm:pt>
    <dgm:pt modelId="{931B37A9-C60F-419E-943F-70E2AB523829}">
      <dgm:prSet custT="1">
        <dgm:style>
          <a:lnRef idx="2">
            <a:schemeClr val="accent2"/>
          </a:lnRef>
          <a:fillRef idx="1">
            <a:schemeClr val="lt1"/>
          </a:fillRef>
          <a:effectRef idx="0">
            <a:schemeClr val="accent2"/>
          </a:effectRef>
          <a:fontRef idx="minor">
            <a:schemeClr val="dk1"/>
          </a:fontRef>
        </dgm:style>
      </dgm:prSet>
      <dgm:spPr/>
      <dgm:t>
        <a:bodyPr/>
        <a:lstStyle/>
        <a:p>
          <a:r>
            <a:rPr lang="fr-FR" sz="1200" dirty="0"/>
            <a:t>Refonte du plan national et sectoriel des comptes et l'élaboration des Procédures de mise en oeuvre</a:t>
          </a:r>
        </a:p>
        <a:p>
          <a:r>
            <a:rPr lang="fr-FR" sz="1200" dirty="0"/>
            <a:t>Il s'agira d'élaborer et codifier un nouveau plan national des comptes et des plans sectoriels permettant d'adresser les particularités de chaque secteur d'activité dont entre autres : le secteur financier, le secteur des assurances, les promoteurs immobiliers, les producteurs agricoles, les producteurs industriels, le commerce etc...</a:t>
          </a:r>
          <a:endParaRPr lang="en-US" sz="1200" dirty="0"/>
        </a:p>
      </dgm:t>
    </dgm:pt>
    <dgm:pt modelId="{90681AEA-EEC7-44E3-B583-6EF68485BFD5}" type="parTrans" cxnId="{13FB1D4B-FCA2-429C-9EF1-510DA436711E}">
      <dgm:prSet/>
      <dgm:spPr/>
      <dgm:t>
        <a:bodyPr/>
        <a:lstStyle/>
        <a:p>
          <a:endParaRPr lang="en-US"/>
        </a:p>
      </dgm:t>
    </dgm:pt>
    <dgm:pt modelId="{C9C63C18-F5D6-441B-A426-2BBCF500DAA1}" type="sibTrans" cxnId="{13FB1D4B-FCA2-429C-9EF1-510DA436711E}">
      <dgm:prSet/>
      <dgm:spPr/>
      <dgm:t>
        <a:bodyPr/>
        <a:lstStyle/>
        <a:p>
          <a:endParaRPr lang="en-US"/>
        </a:p>
      </dgm:t>
    </dgm:pt>
    <dgm:pt modelId="{6386C9D0-8B26-44FF-89CB-7AB0E788B006}" type="pres">
      <dgm:prSet presAssocID="{7A88589D-968B-4C6F-8D64-EBD9839F23DB}" presName="Name0" presStyleCnt="0">
        <dgm:presLayoutVars>
          <dgm:dir/>
          <dgm:resizeHandles val="exact"/>
        </dgm:presLayoutVars>
      </dgm:prSet>
      <dgm:spPr/>
    </dgm:pt>
    <dgm:pt modelId="{4F624255-C8F8-44E6-AB12-FBB3D1069A07}" type="pres">
      <dgm:prSet presAssocID="{69FE706F-92D5-4023-9FD8-110D30C0CCFE}" presName="node" presStyleLbl="node1" presStyleIdx="0" presStyleCnt="2" custScaleY="148247" custLinFactNeighborX="4085" custLinFactNeighborY="-49713">
        <dgm:presLayoutVars>
          <dgm:bulletEnabled val="1"/>
        </dgm:presLayoutVars>
      </dgm:prSet>
      <dgm:spPr/>
    </dgm:pt>
    <dgm:pt modelId="{3B57AE37-494E-4304-8C47-B8EDD0FC6AD6}" type="pres">
      <dgm:prSet presAssocID="{C0D075FB-1651-459B-8B60-5104C72B3DE7}" presName="sibTrans" presStyleLbl="sibTrans1D1" presStyleIdx="0" presStyleCnt="1"/>
      <dgm:spPr/>
    </dgm:pt>
    <dgm:pt modelId="{DE3369B6-F194-4C49-8D56-EFE98C7EE513}" type="pres">
      <dgm:prSet presAssocID="{C0D075FB-1651-459B-8B60-5104C72B3DE7}" presName="connectorText" presStyleLbl="sibTrans1D1" presStyleIdx="0" presStyleCnt="1"/>
      <dgm:spPr/>
    </dgm:pt>
    <dgm:pt modelId="{0E2E9046-2785-49D4-A659-42A306076C5E}" type="pres">
      <dgm:prSet presAssocID="{931B37A9-C60F-419E-943F-70E2AB523829}" presName="node" presStyleLbl="node1" presStyleIdx="1" presStyleCnt="2" custScaleY="151057" custLinFactNeighborX="-1161" custLinFactNeighborY="31016">
        <dgm:presLayoutVars>
          <dgm:bulletEnabled val="1"/>
        </dgm:presLayoutVars>
      </dgm:prSet>
      <dgm:spPr/>
    </dgm:pt>
  </dgm:ptLst>
  <dgm:cxnLst>
    <dgm:cxn modelId="{DD1B0E23-DD45-4BA7-8D9F-47B11309E28F}" type="presOf" srcId="{C0D075FB-1651-459B-8B60-5104C72B3DE7}" destId="{3B57AE37-494E-4304-8C47-B8EDD0FC6AD6}" srcOrd="0" destOrd="0" presId="urn:microsoft.com/office/officeart/2005/8/layout/bProcess3"/>
    <dgm:cxn modelId="{28E19728-33EE-46B3-B76D-8FC684E38EE0}" type="presOf" srcId="{931B37A9-C60F-419E-943F-70E2AB523829}" destId="{0E2E9046-2785-49D4-A659-42A306076C5E}" srcOrd="0" destOrd="0" presId="urn:microsoft.com/office/officeart/2005/8/layout/bProcess3"/>
    <dgm:cxn modelId="{13FB1D4B-FCA2-429C-9EF1-510DA436711E}" srcId="{7A88589D-968B-4C6F-8D64-EBD9839F23DB}" destId="{931B37A9-C60F-419E-943F-70E2AB523829}" srcOrd="1" destOrd="0" parTransId="{90681AEA-EEC7-44E3-B583-6EF68485BFD5}" sibTransId="{C9C63C18-F5D6-441B-A426-2BBCF500DAA1}"/>
    <dgm:cxn modelId="{4480D481-4120-415A-8AE1-C6293B5087CD}" srcId="{7A88589D-968B-4C6F-8D64-EBD9839F23DB}" destId="{69FE706F-92D5-4023-9FD8-110D30C0CCFE}" srcOrd="0" destOrd="0" parTransId="{7EA283F3-32E6-491A-B65D-35253D5321B4}" sibTransId="{C0D075FB-1651-459B-8B60-5104C72B3DE7}"/>
    <dgm:cxn modelId="{15295690-8651-47D5-AC31-32231895019A}" type="presOf" srcId="{C0D075FB-1651-459B-8B60-5104C72B3DE7}" destId="{DE3369B6-F194-4C49-8D56-EFE98C7EE513}" srcOrd="1" destOrd="0" presId="urn:microsoft.com/office/officeart/2005/8/layout/bProcess3"/>
    <dgm:cxn modelId="{6211BFD9-8555-49FF-9164-C5AC829CDCCB}" type="presOf" srcId="{69FE706F-92D5-4023-9FD8-110D30C0CCFE}" destId="{4F624255-C8F8-44E6-AB12-FBB3D1069A07}" srcOrd="0" destOrd="0" presId="urn:microsoft.com/office/officeart/2005/8/layout/bProcess3"/>
    <dgm:cxn modelId="{6F9E45FD-0321-4DFD-B963-DE3CF559150B}" type="presOf" srcId="{7A88589D-968B-4C6F-8D64-EBD9839F23DB}" destId="{6386C9D0-8B26-44FF-89CB-7AB0E788B006}" srcOrd="0" destOrd="0" presId="urn:microsoft.com/office/officeart/2005/8/layout/bProcess3"/>
    <dgm:cxn modelId="{376041A0-0F87-47D6-A69F-BA836724CD31}" type="presParOf" srcId="{6386C9D0-8B26-44FF-89CB-7AB0E788B006}" destId="{4F624255-C8F8-44E6-AB12-FBB3D1069A07}" srcOrd="0" destOrd="0" presId="urn:microsoft.com/office/officeart/2005/8/layout/bProcess3"/>
    <dgm:cxn modelId="{D47FBD5D-749E-4C23-BA57-A50D8C83BD1C}" type="presParOf" srcId="{6386C9D0-8B26-44FF-89CB-7AB0E788B006}" destId="{3B57AE37-494E-4304-8C47-B8EDD0FC6AD6}" srcOrd="1" destOrd="0" presId="urn:microsoft.com/office/officeart/2005/8/layout/bProcess3"/>
    <dgm:cxn modelId="{F93D5B58-4654-4B4D-B87E-D1AB8EA1DB92}" type="presParOf" srcId="{3B57AE37-494E-4304-8C47-B8EDD0FC6AD6}" destId="{DE3369B6-F194-4C49-8D56-EFE98C7EE513}" srcOrd="0" destOrd="0" presId="urn:microsoft.com/office/officeart/2005/8/layout/bProcess3"/>
    <dgm:cxn modelId="{FA678867-5AB2-412C-AA22-AD42C38DC944}" type="presParOf" srcId="{6386C9D0-8B26-44FF-89CB-7AB0E788B006}" destId="{0E2E9046-2785-49D4-A659-42A306076C5E}" srcOrd="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627E2D-3310-4B19-B6BD-6FDE6C3E686B}"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62559D57-7BDF-44C7-94BF-18124F19A75A}">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sz="1200" dirty="0"/>
            <a:t>Revue du Cursus Universitaire en Sciences Comptables</a:t>
          </a:r>
        </a:p>
        <a:p>
          <a:pPr defTabSz="355600">
            <a:lnSpc>
              <a:spcPct val="90000"/>
            </a:lnSpc>
            <a:spcBef>
              <a:spcPct val="0"/>
            </a:spcBef>
            <a:spcAft>
              <a:spcPct val="35000"/>
            </a:spcAft>
          </a:pPr>
          <a:endParaRPr lang="en-US" sz="1200" dirty="0"/>
        </a:p>
      </dgm:t>
    </dgm:pt>
    <dgm:pt modelId="{D7B5D8F0-903A-43A7-A84E-967D604CEBB2}" type="parTrans" cxnId="{2B5C8806-6546-4B5F-98DB-5DFB7311399A}">
      <dgm:prSet/>
      <dgm:spPr/>
      <dgm:t>
        <a:bodyPr/>
        <a:lstStyle/>
        <a:p>
          <a:endParaRPr lang="en-US"/>
        </a:p>
      </dgm:t>
    </dgm:pt>
    <dgm:pt modelId="{A36BB487-2E24-4F2A-8FF4-F7226F450B5C}" type="sibTrans" cxnId="{2B5C8806-6546-4B5F-98DB-5DFB7311399A}">
      <dgm:prSet/>
      <dgm:spPr/>
      <dgm:t>
        <a:bodyPr/>
        <a:lstStyle/>
        <a:p>
          <a:endParaRPr lang="en-US"/>
        </a:p>
      </dgm:t>
    </dgm:pt>
    <dgm:pt modelId="{A9DAF7D8-67E1-475A-ACB3-CD95798827D7}">
      <dgm:prSet phldrT="[Text]" custT="1"/>
      <dgm:spPr/>
      <dgm:t>
        <a:bodyPr/>
        <a:lstStyle/>
        <a:p>
          <a:r>
            <a:rPr lang="fr-FR" sz="1200" dirty="0"/>
            <a:t>Une commission d'experts locaux ou internationaux et de cadres compétents du Ministère de l'Education Nationale et de la Formation Professionnelle sera constituée pour travailler conjointement avec les universités en vue de : </a:t>
          </a:r>
        </a:p>
        <a:p>
          <a:r>
            <a:rPr lang="fr-FR" sz="1200" dirty="0"/>
            <a:t>a) Evaluer les programmes en cours</a:t>
          </a:r>
        </a:p>
        <a:p>
          <a:r>
            <a:rPr lang="fr-FR" sz="1200" dirty="0"/>
            <a:t>b) proposer un programme unique</a:t>
          </a:r>
        </a:p>
        <a:p>
          <a:r>
            <a:rPr lang="fr-FR" sz="1200" dirty="0"/>
            <a:t>c) S'assurer de la formation des formateurs </a:t>
          </a:r>
          <a:endParaRPr lang="en-US" sz="1200" dirty="0"/>
        </a:p>
      </dgm:t>
    </dgm:pt>
    <dgm:pt modelId="{63A2839C-037B-4FFC-A733-65826F544A71}" type="parTrans" cxnId="{F9BD7366-AFC4-48A3-AD1C-5993932048DB}">
      <dgm:prSet/>
      <dgm:spPr/>
      <dgm:t>
        <a:bodyPr/>
        <a:lstStyle/>
        <a:p>
          <a:endParaRPr lang="en-US"/>
        </a:p>
      </dgm:t>
    </dgm:pt>
    <dgm:pt modelId="{B4975E66-BE62-49A5-956B-4C59442CDAA9}" type="sibTrans" cxnId="{F9BD7366-AFC4-48A3-AD1C-5993932048DB}">
      <dgm:prSet/>
      <dgm:spPr/>
      <dgm:t>
        <a:bodyPr/>
        <a:lstStyle/>
        <a:p>
          <a:endParaRPr lang="en-US"/>
        </a:p>
      </dgm:t>
    </dgm:pt>
    <dgm:pt modelId="{AEC55A37-A560-4B35-B1CD-0B47DDC8A36C}">
      <dgm:prSet phldrT="[Text]" custT="1"/>
      <dgm:spPr/>
      <dgm:t>
        <a:bodyPr/>
        <a:lstStyle/>
        <a:p>
          <a:r>
            <a:rPr lang="en-US" sz="1200" dirty="0" err="1"/>
            <a:t>Renforcement</a:t>
          </a:r>
          <a:r>
            <a:rPr lang="en-US" sz="1200" dirty="0"/>
            <a:t> du Cadre </a:t>
          </a:r>
          <a:r>
            <a:rPr lang="en-US" sz="1200" dirty="0" err="1"/>
            <a:t>Légal</a:t>
          </a:r>
          <a:r>
            <a:rPr lang="en-US" sz="1200" dirty="0"/>
            <a:t> et </a:t>
          </a:r>
          <a:r>
            <a:rPr lang="en-US" sz="1200" dirty="0" err="1"/>
            <a:t>Règlementaire</a:t>
          </a:r>
          <a:endParaRPr lang="en-US" sz="1200" dirty="0"/>
        </a:p>
      </dgm:t>
    </dgm:pt>
    <dgm:pt modelId="{43F443EB-5004-4F48-8D2B-66B505A28447}" type="parTrans" cxnId="{001BC926-1E6E-4AE2-BD40-946914595F6F}">
      <dgm:prSet/>
      <dgm:spPr/>
      <dgm:t>
        <a:bodyPr/>
        <a:lstStyle/>
        <a:p>
          <a:endParaRPr lang="en-US"/>
        </a:p>
      </dgm:t>
    </dgm:pt>
    <dgm:pt modelId="{BE3322FF-1089-4A9F-8606-8DF5478AA018}" type="sibTrans" cxnId="{001BC926-1E6E-4AE2-BD40-946914595F6F}">
      <dgm:prSet/>
      <dgm:spPr/>
      <dgm:t>
        <a:bodyPr/>
        <a:lstStyle/>
        <a:p>
          <a:endParaRPr lang="en-US"/>
        </a:p>
      </dgm:t>
    </dgm:pt>
    <dgm:pt modelId="{4AC65BEC-FB0B-41CE-AB1A-210C16E1D648}">
      <dgm:prSet phldrT="[Text]" custT="1"/>
      <dgm:spPr/>
      <dgm:t>
        <a:bodyPr/>
        <a:lstStyle/>
        <a:p>
          <a:pPr marL="57150" indent="0" algn="ctr" defTabSz="355600">
            <a:lnSpc>
              <a:spcPct val="90000"/>
            </a:lnSpc>
            <a:spcBef>
              <a:spcPct val="0"/>
            </a:spcBef>
            <a:spcAft>
              <a:spcPct val="15000"/>
            </a:spcAft>
            <a:buNone/>
          </a:pPr>
          <a:r>
            <a:rPr lang="fr-FR" sz="1200" dirty="0"/>
            <a:t>Modifier  le décret  du 20 mars 2020 sur les ordres des professions libérales</a:t>
          </a:r>
          <a:endParaRPr lang="en-US" sz="1200" dirty="0"/>
        </a:p>
      </dgm:t>
    </dgm:pt>
    <dgm:pt modelId="{6BF0E3C1-86A3-44F7-9583-176F3B05AB95}" type="parTrans" cxnId="{65811940-E164-4C91-85CB-7B077F21362B}">
      <dgm:prSet/>
      <dgm:spPr/>
      <dgm:t>
        <a:bodyPr/>
        <a:lstStyle/>
        <a:p>
          <a:endParaRPr lang="en-US"/>
        </a:p>
      </dgm:t>
    </dgm:pt>
    <dgm:pt modelId="{1F014D73-9054-4D61-A5C8-96D30CEFC890}" type="sibTrans" cxnId="{65811940-E164-4C91-85CB-7B077F21362B}">
      <dgm:prSet/>
      <dgm:spPr/>
      <dgm:t>
        <a:bodyPr/>
        <a:lstStyle/>
        <a:p>
          <a:endParaRPr lang="en-US"/>
        </a:p>
      </dgm:t>
    </dgm:pt>
    <dgm:pt modelId="{666B2565-9F20-4133-8CE8-9A68064315F1}">
      <dgm:prSet phldrT="[Text]" custT="1"/>
      <dgm:spPr/>
      <dgm:t>
        <a:bodyPr/>
        <a:lstStyle/>
        <a:p>
          <a:r>
            <a:rPr lang="en-US" sz="1200" dirty="0" err="1"/>
            <a:t>Renforcement</a:t>
          </a:r>
          <a:r>
            <a:rPr lang="en-US" sz="1200" dirty="0"/>
            <a:t> des </a:t>
          </a:r>
          <a:r>
            <a:rPr lang="en-US" sz="1200" dirty="0" err="1"/>
            <a:t>capacites</a:t>
          </a:r>
          <a:r>
            <a:rPr lang="en-US" sz="1200" dirty="0"/>
            <a:t> </a:t>
          </a:r>
          <a:r>
            <a:rPr lang="en-US" sz="1200" dirty="0" err="1"/>
            <a:t>technologiques</a:t>
          </a:r>
          <a:r>
            <a:rPr lang="en-US" sz="1200" dirty="0"/>
            <a:t> et de communication</a:t>
          </a:r>
        </a:p>
      </dgm:t>
    </dgm:pt>
    <dgm:pt modelId="{892E4386-A951-4C71-AA4D-E2D58DD1174B}" type="parTrans" cxnId="{31FA9C50-3048-4D3B-95D1-8D4290894F4A}">
      <dgm:prSet/>
      <dgm:spPr/>
      <dgm:t>
        <a:bodyPr/>
        <a:lstStyle/>
        <a:p>
          <a:endParaRPr lang="en-US"/>
        </a:p>
      </dgm:t>
    </dgm:pt>
    <dgm:pt modelId="{033089E2-CFD3-4148-82A7-6271D2C1F258}" type="sibTrans" cxnId="{31FA9C50-3048-4D3B-95D1-8D4290894F4A}">
      <dgm:prSet/>
      <dgm:spPr/>
      <dgm:t>
        <a:bodyPr/>
        <a:lstStyle/>
        <a:p>
          <a:endParaRPr lang="en-US"/>
        </a:p>
      </dgm:t>
    </dgm:pt>
    <dgm:pt modelId="{1E7F407D-068B-4E40-83D4-880432F6CF22}">
      <dgm:prSet phldrT="[Text]" custT="1"/>
      <dgm:spPr/>
      <dgm:t>
        <a:bodyPr/>
        <a:lstStyle/>
        <a:p>
          <a:r>
            <a:rPr lang="fr-FR" sz="1200" dirty="0"/>
            <a:t>a) L'acquisition d'équipements énergétiques</a:t>
          </a:r>
        </a:p>
        <a:p>
          <a:r>
            <a:rPr lang="fr-FR" sz="1200" dirty="0"/>
            <a:t>b) La refonte du site de communication  Web</a:t>
          </a:r>
        </a:p>
        <a:p>
          <a:r>
            <a:rPr lang="fr-FR" sz="1200" dirty="0"/>
            <a:t>c) L'équipement de la salle de formation a distance </a:t>
          </a:r>
        </a:p>
        <a:p>
          <a:r>
            <a:rPr lang="fr-FR" sz="1200" dirty="0"/>
            <a:t>d) la revitalisation de la bibliothèque de l'OCPAH et l'ajout des contenus et d'un dispositifs d'accès virtuels</a:t>
          </a:r>
          <a:endParaRPr lang="en-US" sz="1200" dirty="0"/>
        </a:p>
      </dgm:t>
    </dgm:pt>
    <dgm:pt modelId="{B206B191-5030-4CD3-B375-7B4EC9C00535}" type="parTrans" cxnId="{C7848344-8AD3-4196-A478-B138C7AB0883}">
      <dgm:prSet/>
      <dgm:spPr/>
      <dgm:t>
        <a:bodyPr/>
        <a:lstStyle/>
        <a:p>
          <a:endParaRPr lang="en-US"/>
        </a:p>
      </dgm:t>
    </dgm:pt>
    <dgm:pt modelId="{A0E644C2-2FA4-420F-BD71-8ACC03BF9084}" type="sibTrans" cxnId="{C7848344-8AD3-4196-A478-B138C7AB0883}">
      <dgm:prSet/>
      <dgm:spPr/>
      <dgm:t>
        <a:bodyPr/>
        <a:lstStyle/>
        <a:p>
          <a:endParaRPr lang="en-US"/>
        </a:p>
      </dgm:t>
    </dgm:pt>
    <dgm:pt modelId="{D9566FE5-2D70-4432-9022-81CE4AAE61B8}">
      <dgm:prSet custT="1"/>
      <dgm:spPr/>
      <dgm:t>
        <a:bodyPr/>
        <a:lstStyle/>
        <a:p>
          <a:endParaRPr lang="en-US" sz="800" dirty="0"/>
        </a:p>
      </dgm:t>
    </dgm:pt>
    <dgm:pt modelId="{20B99E57-2962-4540-9043-5E49A54AC08C}" type="parTrans" cxnId="{93DA3275-7055-49ED-9BC8-C080C3097D3E}">
      <dgm:prSet/>
      <dgm:spPr/>
      <dgm:t>
        <a:bodyPr/>
        <a:lstStyle/>
        <a:p>
          <a:endParaRPr lang="en-US"/>
        </a:p>
      </dgm:t>
    </dgm:pt>
    <dgm:pt modelId="{718BFDE9-DE1A-4FC8-9AE0-F8410855FA9A}" type="sibTrans" cxnId="{93DA3275-7055-49ED-9BC8-C080C3097D3E}">
      <dgm:prSet/>
      <dgm:spPr/>
      <dgm:t>
        <a:bodyPr/>
        <a:lstStyle/>
        <a:p>
          <a:endParaRPr lang="en-US"/>
        </a:p>
      </dgm:t>
    </dgm:pt>
    <dgm:pt modelId="{ABC3B8C0-B917-40CD-BED7-DBDDBE7B53F0}">
      <dgm:prSe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fr-FR" sz="1200" dirty="0"/>
        </a:p>
        <a:p>
          <a:pPr marL="57150" indent="0" algn="ctr" defTabSz="355600">
            <a:lnSpc>
              <a:spcPct val="90000"/>
            </a:lnSpc>
            <a:spcBef>
              <a:spcPct val="0"/>
            </a:spcBef>
            <a:spcAft>
              <a:spcPct val="15000"/>
            </a:spcAft>
            <a:buNone/>
          </a:pPr>
          <a:endParaRPr lang="en-US" sz="1200" dirty="0"/>
        </a:p>
      </dgm:t>
    </dgm:pt>
    <dgm:pt modelId="{F1B24383-CDE9-45C4-B6C5-9DF9AA869975}" type="parTrans" cxnId="{D9FD0F84-457C-4608-9ECE-2E3164F5A4AB}">
      <dgm:prSet/>
      <dgm:spPr/>
      <dgm:t>
        <a:bodyPr/>
        <a:lstStyle/>
        <a:p>
          <a:endParaRPr lang="en-US"/>
        </a:p>
      </dgm:t>
    </dgm:pt>
    <dgm:pt modelId="{2945F26A-B231-462B-81D1-5DC004EDC19B}" type="sibTrans" cxnId="{D9FD0F84-457C-4608-9ECE-2E3164F5A4AB}">
      <dgm:prSet/>
      <dgm:spPr/>
      <dgm:t>
        <a:bodyPr/>
        <a:lstStyle/>
        <a:p>
          <a:endParaRPr lang="en-US"/>
        </a:p>
      </dgm:t>
    </dgm:pt>
    <dgm:pt modelId="{9E0D72C4-3BE9-4C9B-B969-93AEBE9574C7}">
      <dgm:prSet phldrT="[Text]" custT="1"/>
      <dgm:spPr/>
      <dgm:t>
        <a:bodyPr/>
        <a:lstStyle/>
        <a:p>
          <a:pPr marL="57150" indent="0" algn="l" defTabSz="355600">
            <a:lnSpc>
              <a:spcPct val="90000"/>
            </a:lnSpc>
            <a:spcBef>
              <a:spcPct val="0"/>
            </a:spcBef>
            <a:spcAft>
              <a:spcPct val="15000"/>
            </a:spcAft>
            <a:buNone/>
          </a:pPr>
          <a:endParaRPr lang="en-US" sz="800" dirty="0"/>
        </a:p>
      </dgm:t>
    </dgm:pt>
    <dgm:pt modelId="{0820B92F-4D50-4BE5-ADA4-D3358ED9B366}" type="parTrans" cxnId="{7D24D4C1-EE32-44B9-979B-0F7FEF3CB418}">
      <dgm:prSet/>
      <dgm:spPr/>
      <dgm:t>
        <a:bodyPr/>
        <a:lstStyle/>
        <a:p>
          <a:endParaRPr lang="en-US"/>
        </a:p>
      </dgm:t>
    </dgm:pt>
    <dgm:pt modelId="{A5E48AA0-4944-4B94-A2A5-D19E36FE92A5}" type="sibTrans" cxnId="{7D24D4C1-EE32-44B9-979B-0F7FEF3CB418}">
      <dgm:prSet/>
      <dgm:spPr/>
      <dgm:t>
        <a:bodyPr/>
        <a:lstStyle/>
        <a:p>
          <a:endParaRPr lang="en-US"/>
        </a:p>
      </dgm:t>
    </dgm:pt>
    <dgm:pt modelId="{2A4EA8B3-21BD-47D8-BD2F-4B7F6D5848EC}">
      <dgm:prSet custT="1"/>
      <dgm:spPr/>
      <dgm:t>
        <a:bodyPr/>
        <a:lstStyle/>
        <a:p>
          <a:endParaRPr lang="en-US" sz="1200" dirty="0"/>
        </a:p>
      </dgm:t>
    </dgm:pt>
    <dgm:pt modelId="{A8392DEB-6025-42B1-9C9E-F10B03C408E6}" type="parTrans" cxnId="{C03AB43D-55B1-4E0C-A9BF-818A41C28454}">
      <dgm:prSet/>
      <dgm:spPr/>
      <dgm:t>
        <a:bodyPr/>
        <a:lstStyle/>
        <a:p>
          <a:endParaRPr lang="en-US"/>
        </a:p>
      </dgm:t>
    </dgm:pt>
    <dgm:pt modelId="{D167DA06-DD38-4C25-9938-68790E8CAD64}" type="sibTrans" cxnId="{C03AB43D-55B1-4E0C-A9BF-818A41C28454}">
      <dgm:prSet/>
      <dgm:spPr/>
      <dgm:t>
        <a:bodyPr/>
        <a:lstStyle/>
        <a:p>
          <a:endParaRPr lang="en-US"/>
        </a:p>
      </dgm:t>
    </dgm:pt>
    <dgm:pt modelId="{0C675351-10F8-4F43-BAD6-E3A7CB622004}" type="pres">
      <dgm:prSet presAssocID="{CC627E2D-3310-4B19-B6BD-6FDE6C3E686B}" presName="Name0" presStyleCnt="0">
        <dgm:presLayoutVars>
          <dgm:dir/>
          <dgm:animLvl val="lvl"/>
          <dgm:resizeHandles val="exact"/>
        </dgm:presLayoutVars>
      </dgm:prSet>
      <dgm:spPr/>
    </dgm:pt>
    <dgm:pt modelId="{19B824F3-71A3-4C97-9065-82386719EB15}" type="pres">
      <dgm:prSet presAssocID="{CC627E2D-3310-4B19-B6BD-6FDE6C3E686B}" presName="tSp" presStyleCnt="0"/>
      <dgm:spPr/>
    </dgm:pt>
    <dgm:pt modelId="{C00F2B1D-2894-410B-9621-578CD82FECF9}" type="pres">
      <dgm:prSet presAssocID="{CC627E2D-3310-4B19-B6BD-6FDE6C3E686B}" presName="bSp" presStyleCnt="0"/>
      <dgm:spPr/>
    </dgm:pt>
    <dgm:pt modelId="{203BFF53-081D-4C9D-AFF8-66AE49FA77C1}" type="pres">
      <dgm:prSet presAssocID="{CC627E2D-3310-4B19-B6BD-6FDE6C3E686B}" presName="process" presStyleCnt="0"/>
      <dgm:spPr/>
    </dgm:pt>
    <dgm:pt modelId="{F3A5D7EA-4449-48AD-B7DE-235915704152}" type="pres">
      <dgm:prSet presAssocID="{62559D57-7BDF-44C7-94BF-18124F19A75A}" presName="composite1" presStyleCnt="0"/>
      <dgm:spPr/>
    </dgm:pt>
    <dgm:pt modelId="{F41E5D66-D2D3-4315-8ACC-D247921FD5BC}" type="pres">
      <dgm:prSet presAssocID="{62559D57-7BDF-44C7-94BF-18124F19A75A}" presName="dummyNode1" presStyleLbl="node1" presStyleIdx="0" presStyleCnt="3"/>
      <dgm:spPr/>
    </dgm:pt>
    <dgm:pt modelId="{15499040-41D1-44EE-9650-246CD8F9445C}" type="pres">
      <dgm:prSet presAssocID="{62559D57-7BDF-44C7-94BF-18124F19A75A}" presName="childNode1" presStyleLbl="bgAcc1" presStyleIdx="0" presStyleCnt="3" custScaleX="139911" custScaleY="254500" custLinFactNeighborX="-314" custLinFactNeighborY="-28366">
        <dgm:presLayoutVars>
          <dgm:bulletEnabled val="1"/>
        </dgm:presLayoutVars>
      </dgm:prSet>
      <dgm:spPr/>
    </dgm:pt>
    <dgm:pt modelId="{9C49F001-6F19-48BA-AE8A-1D68E4FF941F}" type="pres">
      <dgm:prSet presAssocID="{62559D57-7BDF-44C7-94BF-18124F19A75A}" presName="childNode1tx" presStyleLbl="bgAcc1" presStyleIdx="0" presStyleCnt="3">
        <dgm:presLayoutVars>
          <dgm:bulletEnabled val="1"/>
        </dgm:presLayoutVars>
      </dgm:prSet>
      <dgm:spPr/>
    </dgm:pt>
    <dgm:pt modelId="{5945E335-E367-4E16-982C-3C631BB6C89D}" type="pres">
      <dgm:prSet presAssocID="{62559D57-7BDF-44C7-94BF-18124F19A75A}" presName="parentNode1" presStyleLbl="node1" presStyleIdx="0" presStyleCnt="3" custScaleX="127123" custScaleY="142007" custLinFactY="21779" custLinFactNeighborX="450" custLinFactNeighborY="100000">
        <dgm:presLayoutVars>
          <dgm:chMax val="1"/>
          <dgm:bulletEnabled val="1"/>
        </dgm:presLayoutVars>
      </dgm:prSet>
      <dgm:spPr/>
    </dgm:pt>
    <dgm:pt modelId="{6D3FCB51-BDE6-4DD3-8C4D-6CC0BC15026D}" type="pres">
      <dgm:prSet presAssocID="{62559D57-7BDF-44C7-94BF-18124F19A75A}" presName="connSite1" presStyleCnt="0"/>
      <dgm:spPr/>
    </dgm:pt>
    <dgm:pt modelId="{A5A604F0-4A42-402E-8F4E-FB619B3ED9F5}" type="pres">
      <dgm:prSet presAssocID="{A36BB487-2E24-4F2A-8FF4-F7226F450B5C}" presName="Name9" presStyleLbl="sibTrans2D1" presStyleIdx="0" presStyleCnt="2"/>
      <dgm:spPr/>
    </dgm:pt>
    <dgm:pt modelId="{96419988-8B7B-4400-ADFC-AEEC1BBEDD60}" type="pres">
      <dgm:prSet presAssocID="{AEC55A37-A560-4B35-B1CD-0B47DDC8A36C}" presName="composite2" presStyleCnt="0"/>
      <dgm:spPr/>
    </dgm:pt>
    <dgm:pt modelId="{8538E78D-D9D6-4F3B-8BEB-0BEF869B3E0D}" type="pres">
      <dgm:prSet presAssocID="{AEC55A37-A560-4B35-B1CD-0B47DDC8A36C}" presName="dummyNode2" presStyleLbl="node1" presStyleIdx="0" presStyleCnt="3"/>
      <dgm:spPr/>
    </dgm:pt>
    <dgm:pt modelId="{072C5C65-4C98-4924-B334-32ECD552A070}" type="pres">
      <dgm:prSet presAssocID="{AEC55A37-A560-4B35-B1CD-0B47DDC8A36C}" presName="childNode2" presStyleLbl="bgAcc1" presStyleIdx="1" presStyleCnt="3" custScaleY="170980">
        <dgm:presLayoutVars>
          <dgm:bulletEnabled val="1"/>
        </dgm:presLayoutVars>
      </dgm:prSet>
      <dgm:spPr/>
    </dgm:pt>
    <dgm:pt modelId="{303E52DB-A89D-4DFC-88E8-BF294D51EC93}" type="pres">
      <dgm:prSet presAssocID="{AEC55A37-A560-4B35-B1CD-0B47DDC8A36C}" presName="childNode2tx" presStyleLbl="bgAcc1" presStyleIdx="1" presStyleCnt="3">
        <dgm:presLayoutVars>
          <dgm:bulletEnabled val="1"/>
        </dgm:presLayoutVars>
      </dgm:prSet>
      <dgm:spPr/>
    </dgm:pt>
    <dgm:pt modelId="{6E2F9BDC-841B-4D7C-9EFF-81F392EF73E7}" type="pres">
      <dgm:prSet presAssocID="{AEC55A37-A560-4B35-B1CD-0B47DDC8A36C}" presName="parentNode2" presStyleLbl="node1" presStyleIdx="1" presStyleCnt="3" custScaleX="120206" custScaleY="144547" custLinFactY="-21955" custLinFactNeighborX="-5853" custLinFactNeighborY="-100000">
        <dgm:presLayoutVars>
          <dgm:chMax val="0"/>
          <dgm:bulletEnabled val="1"/>
        </dgm:presLayoutVars>
      </dgm:prSet>
      <dgm:spPr/>
    </dgm:pt>
    <dgm:pt modelId="{EF755253-930F-4659-A6F2-7DB0C51A5CDD}" type="pres">
      <dgm:prSet presAssocID="{AEC55A37-A560-4B35-B1CD-0B47DDC8A36C}" presName="connSite2" presStyleCnt="0"/>
      <dgm:spPr/>
    </dgm:pt>
    <dgm:pt modelId="{DB297732-B276-413F-8760-1E32DD98B264}" type="pres">
      <dgm:prSet presAssocID="{BE3322FF-1089-4A9F-8606-8DF5478AA018}" presName="Name18" presStyleLbl="sibTrans2D1" presStyleIdx="1" presStyleCnt="2"/>
      <dgm:spPr/>
    </dgm:pt>
    <dgm:pt modelId="{F0A8E5B8-07AE-4E3D-B587-EFEAD0C93ECE}" type="pres">
      <dgm:prSet presAssocID="{666B2565-9F20-4133-8CE8-9A68064315F1}" presName="composite1" presStyleCnt="0"/>
      <dgm:spPr/>
    </dgm:pt>
    <dgm:pt modelId="{D005D5EC-B0CD-49E2-BFCA-E467083189ED}" type="pres">
      <dgm:prSet presAssocID="{666B2565-9F20-4133-8CE8-9A68064315F1}" presName="dummyNode1" presStyleLbl="node1" presStyleIdx="1" presStyleCnt="3"/>
      <dgm:spPr/>
    </dgm:pt>
    <dgm:pt modelId="{B478D6CF-DF61-418C-BF61-EEFC76DD467A}" type="pres">
      <dgm:prSet presAssocID="{666B2565-9F20-4133-8CE8-9A68064315F1}" presName="childNode1" presStyleLbl="bgAcc1" presStyleIdx="2" presStyleCnt="3" custScaleX="143437" custScaleY="199939" custLinFactNeighborX="-820" custLinFactNeighborY="-4634">
        <dgm:presLayoutVars>
          <dgm:bulletEnabled val="1"/>
        </dgm:presLayoutVars>
      </dgm:prSet>
      <dgm:spPr/>
    </dgm:pt>
    <dgm:pt modelId="{8E350874-2FED-410D-9175-ACC1BCB81D9E}" type="pres">
      <dgm:prSet presAssocID="{666B2565-9F20-4133-8CE8-9A68064315F1}" presName="childNode1tx" presStyleLbl="bgAcc1" presStyleIdx="2" presStyleCnt="3">
        <dgm:presLayoutVars>
          <dgm:bulletEnabled val="1"/>
        </dgm:presLayoutVars>
      </dgm:prSet>
      <dgm:spPr/>
    </dgm:pt>
    <dgm:pt modelId="{48619207-68EA-42A4-AB2B-1C7D6D12D8FB}" type="pres">
      <dgm:prSet presAssocID="{666B2565-9F20-4133-8CE8-9A68064315F1}" presName="parentNode1" presStyleLbl="node1" presStyleIdx="2" presStyleCnt="3" custScaleX="126891" custScaleY="143266" custLinFactY="34079" custLinFactNeighborX="-2791" custLinFactNeighborY="100000">
        <dgm:presLayoutVars>
          <dgm:chMax val="1"/>
          <dgm:bulletEnabled val="1"/>
        </dgm:presLayoutVars>
      </dgm:prSet>
      <dgm:spPr/>
    </dgm:pt>
    <dgm:pt modelId="{9F882C4E-F023-4EF9-9FCB-A45EA0340938}" type="pres">
      <dgm:prSet presAssocID="{666B2565-9F20-4133-8CE8-9A68064315F1}" presName="connSite1" presStyleCnt="0"/>
      <dgm:spPr/>
    </dgm:pt>
  </dgm:ptLst>
  <dgm:cxnLst>
    <dgm:cxn modelId="{2B5C8806-6546-4B5F-98DB-5DFB7311399A}" srcId="{CC627E2D-3310-4B19-B6BD-6FDE6C3E686B}" destId="{62559D57-7BDF-44C7-94BF-18124F19A75A}" srcOrd="0" destOrd="0" parTransId="{D7B5D8F0-903A-43A7-A84E-967D604CEBB2}" sibTransId="{A36BB487-2E24-4F2A-8FF4-F7226F450B5C}"/>
    <dgm:cxn modelId="{3E3FF814-DDF3-4842-9B9D-7532B2BA5FD4}" type="presOf" srcId="{2A4EA8B3-21BD-47D8-BD2F-4B7F6D5848EC}" destId="{8E350874-2FED-410D-9175-ACC1BCB81D9E}" srcOrd="1" destOrd="1" presId="urn:microsoft.com/office/officeart/2005/8/layout/hProcess4"/>
    <dgm:cxn modelId="{A3281215-49E4-4C09-BD02-40B2A4A7C8D8}" type="presOf" srcId="{D9566FE5-2D70-4432-9022-81CE4AAE61B8}" destId="{9C49F001-6F19-48BA-AE8A-1D68E4FF941F}" srcOrd="1" destOrd="1" presId="urn:microsoft.com/office/officeart/2005/8/layout/hProcess4"/>
    <dgm:cxn modelId="{130C8717-7B21-4527-AC2A-A6FF2E9D1085}" type="presOf" srcId="{CC627E2D-3310-4B19-B6BD-6FDE6C3E686B}" destId="{0C675351-10F8-4F43-BAD6-E3A7CB622004}" srcOrd="0" destOrd="0" presId="urn:microsoft.com/office/officeart/2005/8/layout/hProcess4"/>
    <dgm:cxn modelId="{001BC926-1E6E-4AE2-BD40-946914595F6F}" srcId="{CC627E2D-3310-4B19-B6BD-6FDE6C3E686B}" destId="{AEC55A37-A560-4B35-B1CD-0B47DDC8A36C}" srcOrd="1" destOrd="0" parTransId="{43F443EB-5004-4F48-8D2B-66B505A28447}" sibTransId="{BE3322FF-1089-4A9F-8606-8DF5478AA018}"/>
    <dgm:cxn modelId="{C5612F32-890A-4BD7-AF45-F61E8FBDF292}" type="presOf" srcId="{ABC3B8C0-B917-40CD-BED7-DBDDBE7B53F0}" destId="{072C5C65-4C98-4924-B334-32ECD552A070}" srcOrd="0" destOrd="2" presId="urn:microsoft.com/office/officeart/2005/8/layout/hProcess4"/>
    <dgm:cxn modelId="{C03AB43D-55B1-4E0C-A9BF-818A41C28454}" srcId="{666B2565-9F20-4133-8CE8-9A68064315F1}" destId="{2A4EA8B3-21BD-47D8-BD2F-4B7F6D5848EC}" srcOrd="1" destOrd="0" parTransId="{A8392DEB-6025-42B1-9C9E-F10B03C408E6}" sibTransId="{D167DA06-DD38-4C25-9938-68790E8CAD64}"/>
    <dgm:cxn modelId="{65811940-E164-4C91-85CB-7B077F21362B}" srcId="{AEC55A37-A560-4B35-B1CD-0B47DDC8A36C}" destId="{4AC65BEC-FB0B-41CE-AB1A-210C16E1D648}" srcOrd="1" destOrd="0" parTransId="{6BF0E3C1-86A3-44F7-9583-176F3B05AB95}" sibTransId="{1F014D73-9054-4D61-A5C8-96D30CEFC890}"/>
    <dgm:cxn modelId="{C7848344-8AD3-4196-A478-B138C7AB0883}" srcId="{666B2565-9F20-4133-8CE8-9A68064315F1}" destId="{1E7F407D-068B-4E40-83D4-880432F6CF22}" srcOrd="0" destOrd="0" parTransId="{B206B191-5030-4CD3-B375-7B4EC9C00535}" sibTransId="{A0E644C2-2FA4-420F-BD71-8ACC03BF9084}"/>
    <dgm:cxn modelId="{F898E749-099C-4B4B-9FD2-06229D3F3960}" type="presOf" srcId="{A9DAF7D8-67E1-475A-ACB3-CD95798827D7}" destId="{15499040-41D1-44EE-9650-246CD8F9445C}" srcOrd="0" destOrd="0" presId="urn:microsoft.com/office/officeart/2005/8/layout/hProcess4"/>
    <dgm:cxn modelId="{31FA9C50-3048-4D3B-95D1-8D4290894F4A}" srcId="{CC627E2D-3310-4B19-B6BD-6FDE6C3E686B}" destId="{666B2565-9F20-4133-8CE8-9A68064315F1}" srcOrd="2" destOrd="0" parTransId="{892E4386-A951-4C71-AA4D-E2D58DD1174B}" sibTransId="{033089E2-CFD3-4148-82A7-6271D2C1F258}"/>
    <dgm:cxn modelId="{EC700954-71FE-4364-A8E1-5E5D05FA6645}" type="presOf" srcId="{D9566FE5-2D70-4432-9022-81CE4AAE61B8}" destId="{15499040-41D1-44EE-9650-246CD8F9445C}" srcOrd="0" destOrd="1" presId="urn:microsoft.com/office/officeart/2005/8/layout/hProcess4"/>
    <dgm:cxn modelId="{7EEA4463-7653-4655-BA08-69C7D5AC75E6}" type="presOf" srcId="{ABC3B8C0-B917-40CD-BED7-DBDDBE7B53F0}" destId="{303E52DB-A89D-4DFC-88E8-BF294D51EC93}" srcOrd="1" destOrd="2" presId="urn:microsoft.com/office/officeart/2005/8/layout/hProcess4"/>
    <dgm:cxn modelId="{F9BD7366-AFC4-48A3-AD1C-5993932048DB}" srcId="{62559D57-7BDF-44C7-94BF-18124F19A75A}" destId="{A9DAF7D8-67E1-475A-ACB3-CD95798827D7}" srcOrd="0" destOrd="0" parTransId="{63A2839C-037B-4FFC-A733-65826F544A71}" sibTransId="{B4975E66-BE62-49A5-956B-4C59442CDAA9}"/>
    <dgm:cxn modelId="{93DA3275-7055-49ED-9BC8-C080C3097D3E}" srcId="{62559D57-7BDF-44C7-94BF-18124F19A75A}" destId="{D9566FE5-2D70-4432-9022-81CE4AAE61B8}" srcOrd="1" destOrd="0" parTransId="{20B99E57-2962-4540-9043-5E49A54AC08C}" sibTransId="{718BFDE9-DE1A-4FC8-9AE0-F8410855FA9A}"/>
    <dgm:cxn modelId="{8EF9B381-7587-478E-86F4-17BB2DE15188}" type="presOf" srcId="{1E7F407D-068B-4E40-83D4-880432F6CF22}" destId="{B478D6CF-DF61-418C-BF61-EEFC76DD467A}" srcOrd="0" destOrd="0" presId="urn:microsoft.com/office/officeart/2005/8/layout/hProcess4"/>
    <dgm:cxn modelId="{D9FD0F84-457C-4608-9ECE-2E3164F5A4AB}" srcId="{AEC55A37-A560-4B35-B1CD-0B47DDC8A36C}" destId="{ABC3B8C0-B917-40CD-BED7-DBDDBE7B53F0}" srcOrd="2" destOrd="0" parTransId="{F1B24383-CDE9-45C4-B6C5-9DF9AA869975}" sibTransId="{2945F26A-B231-462B-81D1-5DC004EDC19B}"/>
    <dgm:cxn modelId="{D4D87E88-95CA-4DD1-BB10-CF259B34EFC1}" type="presOf" srcId="{4AC65BEC-FB0B-41CE-AB1A-210C16E1D648}" destId="{303E52DB-A89D-4DFC-88E8-BF294D51EC93}" srcOrd="1" destOrd="1" presId="urn:microsoft.com/office/officeart/2005/8/layout/hProcess4"/>
    <dgm:cxn modelId="{4E941C95-2A15-45CB-9255-EC012FE51F8E}" type="presOf" srcId="{2A4EA8B3-21BD-47D8-BD2F-4B7F6D5848EC}" destId="{B478D6CF-DF61-418C-BF61-EEFC76DD467A}" srcOrd="0" destOrd="1" presId="urn:microsoft.com/office/officeart/2005/8/layout/hProcess4"/>
    <dgm:cxn modelId="{EEFF4BA4-2B68-4E5D-B452-E5E68C2DB9B2}" type="presOf" srcId="{666B2565-9F20-4133-8CE8-9A68064315F1}" destId="{48619207-68EA-42A4-AB2B-1C7D6D12D8FB}" srcOrd="0" destOrd="0" presId="urn:microsoft.com/office/officeart/2005/8/layout/hProcess4"/>
    <dgm:cxn modelId="{1AD51BAE-BCEB-472C-B200-69060707A552}" type="presOf" srcId="{A36BB487-2E24-4F2A-8FF4-F7226F450B5C}" destId="{A5A604F0-4A42-402E-8F4E-FB619B3ED9F5}" srcOrd="0" destOrd="0" presId="urn:microsoft.com/office/officeart/2005/8/layout/hProcess4"/>
    <dgm:cxn modelId="{48AFAAAF-908E-47FB-B48E-5B13BB663602}" type="presOf" srcId="{9E0D72C4-3BE9-4C9B-B969-93AEBE9574C7}" destId="{072C5C65-4C98-4924-B334-32ECD552A070}" srcOrd="0" destOrd="0" presId="urn:microsoft.com/office/officeart/2005/8/layout/hProcess4"/>
    <dgm:cxn modelId="{7D24D4C1-EE32-44B9-979B-0F7FEF3CB418}" srcId="{AEC55A37-A560-4B35-B1CD-0B47DDC8A36C}" destId="{9E0D72C4-3BE9-4C9B-B969-93AEBE9574C7}" srcOrd="0" destOrd="0" parTransId="{0820B92F-4D50-4BE5-ADA4-D3358ED9B366}" sibTransId="{A5E48AA0-4944-4B94-A2A5-D19E36FE92A5}"/>
    <dgm:cxn modelId="{34143DCB-5FCC-4311-87F7-E4CB90886FFE}" type="presOf" srcId="{A9DAF7D8-67E1-475A-ACB3-CD95798827D7}" destId="{9C49F001-6F19-48BA-AE8A-1D68E4FF941F}" srcOrd="1" destOrd="0" presId="urn:microsoft.com/office/officeart/2005/8/layout/hProcess4"/>
    <dgm:cxn modelId="{E7278ACB-175C-413C-B541-BD80EF9838E7}" type="presOf" srcId="{BE3322FF-1089-4A9F-8606-8DF5478AA018}" destId="{DB297732-B276-413F-8760-1E32DD98B264}" srcOrd="0" destOrd="0" presId="urn:microsoft.com/office/officeart/2005/8/layout/hProcess4"/>
    <dgm:cxn modelId="{3E8749D1-4736-4E68-8217-EC8119458C4B}" type="presOf" srcId="{9E0D72C4-3BE9-4C9B-B969-93AEBE9574C7}" destId="{303E52DB-A89D-4DFC-88E8-BF294D51EC93}" srcOrd="1" destOrd="0" presId="urn:microsoft.com/office/officeart/2005/8/layout/hProcess4"/>
    <dgm:cxn modelId="{8435C3D3-CDFE-4A5A-8FB4-0634DB6B1F0F}" type="presOf" srcId="{4AC65BEC-FB0B-41CE-AB1A-210C16E1D648}" destId="{072C5C65-4C98-4924-B334-32ECD552A070}" srcOrd="0" destOrd="1" presId="urn:microsoft.com/office/officeart/2005/8/layout/hProcess4"/>
    <dgm:cxn modelId="{8399ADDE-1458-48BE-B1F1-217B06A94598}" type="presOf" srcId="{62559D57-7BDF-44C7-94BF-18124F19A75A}" destId="{5945E335-E367-4E16-982C-3C631BB6C89D}" srcOrd="0" destOrd="0" presId="urn:microsoft.com/office/officeart/2005/8/layout/hProcess4"/>
    <dgm:cxn modelId="{99CB4CE1-6B10-4D44-ABF8-22AA4408F333}" type="presOf" srcId="{1E7F407D-068B-4E40-83D4-880432F6CF22}" destId="{8E350874-2FED-410D-9175-ACC1BCB81D9E}" srcOrd="1" destOrd="0" presId="urn:microsoft.com/office/officeart/2005/8/layout/hProcess4"/>
    <dgm:cxn modelId="{A7FF25FC-533F-4E05-8528-6E9732C575DC}" type="presOf" srcId="{AEC55A37-A560-4B35-B1CD-0B47DDC8A36C}" destId="{6E2F9BDC-841B-4D7C-9EFF-81F392EF73E7}" srcOrd="0" destOrd="0" presId="urn:microsoft.com/office/officeart/2005/8/layout/hProcess4"/>
    <dgm:cxn modelId="{5C6E0C41-4E95-4373-983B-73618A7ED9D6}" type="presParOf" srcId="{0C675351-10F8-4F43-BAD6-E3A7CB622004}" destId="{19B824F3-71A3-4C97-9065-82386719EB15}" srcOrd="0" destOrd="0" presId="urn:microsoft.com/office/officeart/2005/8/layout/hProcess4"/>
    <dgm:cxn modelId="{1E24FF38-FC53-4EBD-88D6-A4B3CE5EEEE9}" type="presParOf" srcId="{0C675351-10F8-4F43-BAD6-E3A7CB622004}" destId="{C00F2B1D-2894-410B-9621-578CD82FECF9}" srcOrd="1" destOrd="0" presId="urn:microsoft.com/office/officeart/2005/8/layout/hProcess4"/>
    <dgm:cxn modelId="{6CF6799D-312C-43CF-A988-424F8CBBE9D0}" type="presParOf" srcId="{0C675351-10F8-4F43-BAD6-E3A7CB622004}" destId="{203BFF53-081D-4C9D-AFF8-66AE49FA77C1}" srcOrd="2" destOrd="0" presId="urn:microsoft.com/office/officeart/2005/8/layout/hProcess4"/>
    <dgm:cxn modelId="{5EAE8CEC-640E-4FB8-886C-D540A56BFEB9}" type="presParOf" srcId="{203BFF53-081D-4C9D-AFF8-66AE49FA77C1}" destId="{F3A5D7EA-4449-48AD-B7DE-235915704152}" srcOrd="0" destOrd="0" presId="urn:microsoft.com/office/officeart/2005/8/layout/hProcess4"/>
    <dgm:cxn modelId="{1A2C327D-ADB9-42D9-BD68-49CAE919DDCE}" type="presParOf" srcId="{F3A5D7EA-4449-48AD-B7DE-235915704152}" destId="{F41E5D66-D2D3-4315-8ACC-D247921FD5BC}" srcOrd="0" destOrd="0" presId="urn:microsoft.com/office/officeart/2005/8/layout/hProcess4"/>
    <dgm:cxn modelId="{ADA9E1BD-6FEE-4F25-837B-7EB4DBB7A8A0}" type="presParOf" srcId="{F3A5D7EA-4449-48AD-B7DE-235915704152}" destId="{15499040-41D1-44EE-9650-246CD8F9445C}" srcOrd="1" destOrd="0" presId="urn:microsoft.com/office/officeart/2005/8/layout/hProcess4"/>
    <dgm:cxn modelId="{FFAEA71E-7D64-4EB9-9DCA-255DF034C02E}" type="presParOf" srcId="{F3A5D7EA-4449-48AD-B7DE-235915704152}" destId="{9C49F001-6F19-48BA-AE8A-1D68E4FF941F}" srcOrd="2" destOrd="0" presId="urn:microsoft.com/office/officeart/2005/8/layout/hProcess4"/>
    <dgm:cxn modelId="{DF0DAA0E-682A-4DA5-8B1B-3CAC4BC52BFD}" type="presParOf" srcId="{F3A5D7EA-4449-48AD-B7DE-235915704152}" destId="{5945E335-E367-4E16-982C-3C631BB6C89D}" srcOrd="3" destOrd="0" presId="urn:microsoft.com/office/officeart/2005/8/layout/hProcess4"/>
    <dgm:cxn modelId="{741849BE-595D-49A8-B069-F2198D850D49}" type="presParOf" srcId="{F3A5D7EA-4449-48AD-B7DE-235915704152}" destId="{6D3FCB51-BDE6-4DD3-8C4D-6CC0BC15026D}" srcOrd="4" destOrd="0" presId="urn:microsoft.com/office/officeart/2005/8/layout/hProcess4"/>
    <dgm:cxn modelId="{A85DE076-2FCA-424C-A533-18E5F4B8CB29}" type="presParOf" srcId="{203BFF53-081D-4C9D-AFF8-66AE49FA77C1}" destId="{A5A604F0-4A42-402E-8F4E-FB619B3ED9F5}" srcOrd="1" destOrd="0" presId="urn:microsoft.com/office/officeart/2005/8/layout/hProcess4"/>
    <dgm:cxn modelId="{905F726A-A487-4590-A6A6-08D42A88A866}" type="presParOf" srcId="{203BFF53-081D-4C9D-AFF8-66AE49FA77C1}" destId="{96419988-8B7B-4400-ADFC-AEEC1BBEDD60}" srcOrd="2" destOrd="0" presId="urn:microsoft.com/office/officeart/2005/8/layout/hProcess4"/>
    <dgm:cxn modelId="{D3F60E04-9331-4BDB-A3ED-61751B703559}" type="presParOf" srcId="{96419988-8B7B-4400-ADFC-AEEC1BBEDD60}" destId="{8538E78D-D9D6-4F3B-8BEB-0BEF869B3E0D}" srcOrd="0" destOrd="0" presId="urn:microsoft.com/office/officeart/2005/8/layout/hProcess4"/>
    <dgm:cxn modelId="{7984C80D-8458-4D6A-94E4-4F9D92F50F6C}" type="presParOf" srcId="{96419988-8B7B-4400-ADFC-AEEC1BBEDD60}" destId="{072C5C65-4C98-4924-B334-32ECD552A070}" srcOrd="1" destOrd="0" presId="urn:microsoft.com/office/officeart/2005/8/layout/hProcess4"/>
    <dgm:cxn modelId="{1438F905-D858-4E9C-9388-1132B25ECD4A}" type="presParOf" srcId="{96419988-8B7B-4400-ADFC-AEEC1BBEDD60}" destId="{303E52DB-A89D-4DFC-88E8-BF294D51EC93}" srcOrd="2" destOrd="0" presId="urn:microsoft.com/office/officeart/2005/8/layout/hProcess4"/>
    <dgm:cxn modelId="{2EB4ACEE-0B27-4C9F-9C44-1575A4487386}" type="presParOf" srcId="{96419988-8B7B-4400-ADFC-AEEC1BBEDD60}" destId="{6E2F9BDC-841B-4D7C-9EFF-81F392EF73E7}" srcOrd="3" destOrd="0" presId="urn:microsoft.com/office/officeart/2005/8/layout/hProcess4"/>
    <dgm:cxn modelId="{C1A7E678-D7AF-4CBD-A57F-44D4DCC7A6FC}" type="presParOf" srcId="{96419988-8B7B-4400-ADFC-AEEC1BBEDD60}" destId="{EF755253-930F-4659-A6F2-7DB0C51A5CDD}" srcOrd="4" destOrd="0" presId="urn:microsoft.com/office/officeart/2005/8/layout/hProcess4"/>
    <dgm:cxn modelId="{D595A65A-EE03-448C-8CF6-260560B70899}" type="presParOf" srcId="{203BFF53-081D-4C9D-AFF8-66AE49FA77C1}" destId="{DB297732-B276-413F-8760-1E32DD98B264}" srcOrd="3" destOrd="0" presId="urn:microsoft.com/office/officeart/2005/8/layout/hProcess4"/>
    <dgm:cxn modelId="{06CE0194-CCDD-4925-827F-4C09381593DF}" type="presParOf" srcId="{203BFF53-081D-4C9D-AFF8-66AE49FA77C1}" destId="{F0A8E5B8-07AE-4E3D-B587-EFEAD0C93ECE}" srcOrd="4" destOrd="0" presId="urn:microsoft.com/office/officeart/2005/8/layout/hProcess4"/>
    <dgm:cxn modelId="{5FA960C9-5BA2-4BD6-A308-6B6FB681344A}" type="presParOf" srcId="{F0A8E5B8-07AE-4E3D-B587-EFEAD0C93ECE}" destId="{D005D5EC-B0CD-49E2-BFCA-E467083189ED}" srcOrd="0" destOrd="0" presId="urn:microsoft.com/office/officeart/2005/8/layout/hProcess4"/>
    <dgm:cxn modelId="{001BD223-5C02-41AF-BA1B-D922485321A9}" type="presParOf" srcId="{F0A8E5B8-07AE-4E3D-B587-EFEAD0C93ECE}" destId="{B478D6CF-DF61-418C-BF61-EEFC76DD467A}" srcOrd="1" destOrd="0" presId="urn:microsoft.com/office/officeart/2005/8/layout/hProcess4"/>
    <dgm:cxn modelId="{42207503-A776-4532-AFF6-C51655108A83}" type="presParOf" srcId="{F0A8E5B8-07AE-4E3D-B587-EFEAD0C93ECE}" destId="{8E350874-2FED-410D-9175-ACC1BCB81D9E}" srcOrd="2" destOrd="0" presId="urn:microsoft.com/office/officeart/2005/8/layout/hProcess4"/>
    <dgm:cxn modelId="{B82C4F67-1E14-49C7-A258-DB5A507EA978}" type="presParOf" srcId="{F0A8E5B8-07AE-4E3D-B587-EFEAD0C93ECE}" destId="{48619207-68EA-42A4-AB2B-1C7D6D12D8FB}" srcOrd="3" destOrd="0" presId="urn:microsoft.com/office/officeart/2005/8/layout/hProcess4"/>
    <dgm:cxn modelId="{1C4EE72D-D394-4FA4-B61A-D0181C61F6C3}" type="presParOf" srcId="{F0A8E5B8-07AE-4E3D-B587-EFEAD0C93ECE}" destId="{9F882C4E-F023-4EF9-9FCB-A45EA0340938}"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57AE37-494E-4304-8C47-B8EDD0FC6AD6}">
      <dsp:nvSpPr>
        <dsp:cNvPr id="0" name=""/>
        <dsp:cNvSpPr/>
      </dsp:nvSpPr>
      <dsp:spPr>
        <a:xfrm>
          <a:off x="3839738" y="1638982"/>
          <a:ext cx="623679" cy="1631278"/>
        </a:xfrm>
        <a:custGeom>
          <a:avLst/>
          <a:gdLst/>
          <a:ahLst/>
          <a:cxnLst/>
          <a:rect l="0" t="0" r="0" b="0"/>
          <a:pathLst>
            <a:path>
              <a:moveTo>
                <a:pt x="0" y="0"/>
              </a:moveTo>
              <a:lnTo>
                <a:pt x="328939" y="0"/>
              </a:lnTo>
              <a:lnTo>
                <a:pt x="328939" y="1631278"/>
              </a:lnTo>
              <a:lnTo>
                <a:pt x="623679" y="1631278"/>
              </a:lnTo>
            </a:path>
          </a:pathLst>
        </a:custGeom>
        <a:noFill/>
        <a:ln w="55000" cap="flat" cmpd="thickThin" algn="ctr">
          <a:solidFill>
            <a:schemeClr val="accent2"/>
          </a:solidFill>
          <a:prstDash val="solid"/>
          <a:tailEnd type="arrow"/>
        </a:ln>
        <a:effectLst>
          <a:outerShdw blurRad="50800" dist="38100" dir="5400000" rotWithShape="0">
            <a:srgbClr val="000000">
              <a:alpha val="35000"/>
            </a:srgbClr>
          </a:outerShdw>
        </a:effectLst>
        <a:scene3d>
          <a:camera prst="orthographicFront"/>
          <a:lightRig rig="threePt" dir="t">
            <a:rot lat="0" lon="0" rev="7500000"/>
          </a:lightRig>
        </a:scene3d>
        <a:sp3d z="-40000"/>
      </dsp:spPr>
      <dsp:style>
        <a:lnRef idx="2">
          <a:schemeClr val="accent2"/>
        </a:lnRef>
        <a:fillRef idx="0">
          <a:schemeClr val="accent2"/>
        </a:fillRef>
        <a:effectRef idx="1">
          <a:schemeClr val="accent2"/>
        </a:effectRef>
        <a:fontRef idx="minor">
          <a:schemeClr val="tx1"/>
        </a:fontRef>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07638" y="2450379"/>
        <a:ext cx="87879" cy="8484"/>
      </dsp:txXfrm>
    </dsp:sp>
    <dsp:sp modelId="{4F624255-C8F8-44E6-AB12-FBB3D1069A07}">
      <dsp:nvSpPr>
        <dsp:cNvPr id="0" name=""/>
        <dsp:cNvSpPr/>
      </dsp:nvSpPr>
      <dsp:spPr>
        <a:xfrm>
          <a:off x="156287" y="0"/>
          <a:ext cx="3685251" cy="3277964"/>
        </a:xfrm>
        <a:prstGeom prst="rect">
          <a:avLst/>
        </a:prstGeom>
        <a:solidFill>
          <a:schemeClr val="lt1"/>
        </a:solidFill>
        <a:ln w="55000" cap="flat" cmpd="thickThin" algn="ctr">
          <a:solidFill>
            <a:schemeClr val="accent2"/>
          </a:solidFill>
          <a:prstDash val="solid"/>
        </a:ln>
        <a:effectLst/>
        <a:scene3d>
          <a:camera prst="orthographicFront"/>
          <a:lightRig rig="threePt" dir="t">
            <a:rot lat="0" lon="0" rev="75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r-FR" sz="1200" kern="1200" dirty="0"/>
            <a:t>1) Mise en application des normes comptables internationales (IFRS) et des normes d'Audit (ISA)</a:t>
          </a:r>
        </a:p>
        <a:p>
          <a:pPr marL="0" lvl="0" indent="0" algn="ctr" defTabSz="533400">
            <a:lnSpc>
              <a:spcPct val="90000"/>
            </a:lnSpc>
            <a:spcBef>
              <a:spcPct val="0"/>
            </a:spcBef>
            <a:spcAft>
              <a:spcPct val="35000"/>
            </a:spcAft>
            <a:buNone/>
          </a:pPr>
          <a:r>
            <a:rPr lang="fr-FR" sz="1200" kern="1200" dirty="0"/>
            <a:t>2) Considérer les efforts déjà réalisés au niveau du secteur  financier bancaire, en matière de normalisation et d'harmonisation. Ce modèle  pourra servir de repère pour aborder les autres secteurs, a savoir:</a:t>
          </a:r>
        </a:p>
        <a:p>
          <a:pPr marL="0" lvl="0" indent="0" algn="ctr" defTabSz="533400">
            <a:lnSpc>
              <a:spcPct val="90000"/>
            </a:lnSpc>
            <a:spcBef>
              <a:spcPct val="0"/>
            </a:spcBef>
            <a:spcAft>
              <a:spcPct val="35000"/>
            </a:spcAft>
            <a:buNone/>
          </a:pPr>
          <a:r>
            <a:rPr lang="fr-FR" sz="1200" kern="1200" dirty="0"/>
            <a:t>a) Le secteur financier non bancaire</a:t>
          </a:r>
        </a:p>
        <a:p>
          <a:pPr marL="0" lvl="0" indent="0" algn="ctr" defTabSz="533400">
            <a:lnSpc>
              <a:spcPct val="90000"/>
            </a:lnSpc>
            <a:spcBef>
              <a:spcPct val="0"/>
            </a:spcBef>
            <a:spcAft>
              <a:spcPct val="35000"/>
            </a:spcAft>
            <a:buNone/>
          </a:pPr>
          <a:r>
            <a:rPr lang="fr-FR" sz="1200" kern="1200" dirty="0"/>
            <a:t>b) les grands débiteurs du système financier</a:t>
          </a:r>
        </a:p>
        <a:p>
          <a:pPr marL="0" lvl="0" indent="0" algn="ctr" defTabSz="533400">
            <a:lnSpc>
              <a:spcPct val="90000"/>
            </a:lnSpc>
            <a:spcBef>
              <a:spcPct val="0"/>
            </a:spcBef>
            <a:spcAft>
              <a:spcPct val="35000"/>
            </a:spcAft>
            <a:buNone/>
          </a:pPr>
          <a:r>
            <a:rPr lang="fr-FR" sz="1200" kern="1200" dirty="0"/>
            <a:t>c) les moyennes entreprises</a:t>
          </a:r>
        </a:p>
        <a:p>
          <a:pPr marL="0" lvl="0" indent="0" algn="ctr" defTabSz="533400">
            <a:lnSpc>
              <a:spcPct val="90000"/>
            </a:lnSpc>
            <a:spcBef>
              <a:spcPct val="0"/>
            </a:spcBef>
            <a:spcAft>
              <a:spcPct val="35000"/>
            </a:spcAft>
            <a:buNone/>
          </a:pPr>
          <a:r>
            <a:rPr lang="fr-FR" sz="1200" kern="1200" dirty="0"/>
            <a:t>d) les entités économiques du secteur public </a:t>
          </a:r>
        </a:p>
      </dsp:txBody>
      <dsp:txXfrm>
        <a:off x="156287" y="0"/>
        <a:ext cx="3685251" cy="3277964"/>
      </dsp:txXfrm>
    </dsp:sp>
    <dsp:sp modelId="{0E2E9046-2785-49D4-A659-42A306076C5E}">
      <dsp:nvSpPr>
        <dsp:cNvPr id="0" name=""/>
        <dsp:cNvSpPr/>
      </dsp:nvSpPr>
      <dsp:spPr>
        <a:xfrm>
          <a:off x="4495818" y="1600211"/>
          <a:ext cx="3685251" cy="3340098"/>
        </a:xfrm>
        <a:prstGeom prst="rect">
          <a:avLst/>
        </a:prstGeom>
        <a:solidFill>
          <a:schemeClr val="lt1"/>
        </a:solidFill>
        <a:ln w="55000" cap="flat" cmpd="thickThin" algn="ctr">
          <a:solidFill>
            <a:schemeClr val="accent2"/>
          </a:solidFill>
          <a:prstDash val="solid"/>
        </a:ln>
        <a:effectLst/>
        <a:scene3d>
          <a:camera prst="orthographicFront"/>
          <a:lightRig rig="threePt" dir="t">
            <a:rot lat="0" lon="0" rev="7500000"/>
          </a:lightRig>
        </a:scene3d>
        <a:sp3d/>
      </dsp:spPr>
      <dsp:style>
        <a:lnRef idx="2">
          <a:schemeClr val="accent2"/>
        </a:lnRef>
        <a:fillRef idx="1">
          <a:schemeClr val="lt1"/>
        </a:fillRef>
        <a:effectRef idx="0">
          <a:schemeClr val="accent2"/>
        </a:effectRef>
        <a:fontRef idx="minor">
          <a:schemeClr val="dk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fr-FR" sz="1200" kern="1200" dirty="0"/>
            <a:t>Refonte du plan national et sectoriel des comptes et l'élaboration des Procédures de mise en oeuvre</a:t>
          </a:r>
        </a:p>
        <a:p>
          <a:pPr marL="0" lvl="0" indent="0" algn="ctr" defTabSz="533400">
            <a:lnSpc>
              <a:spcPct val="90000"/>
            </a:lnSpc>
            <a:spcBef>
              <a:spcPct val="0"/>
            </a:spcBef>
            <a:spcAft>
              <a:spcPct val="35000"/>
            </a:spcAft>
            <a:buNone/>
          </a:pPr>
          <a:r>
            <a:rPr lang="fr-FR" sz="1200" kern="1200" dirty="0"/>
            <a:t>Il s'agira d'élaborer et codifier un nouveau plan national des comptes et des plans sectoriels permettant d'adresser les particularités de chaque secteur d'activité dont entre autres : le secteur financier, le secteur des assurances, les promoteurs immobiliers, les producteurs agricoles, les producteurs industriels, le commerce etc...</a:t>
          </a:r>
          <a:endParaRPr lang="en-US" sz="1200" kern="1200" dirty="0"/>
        </a:p>
      </dsp:txBody>
      <dsp:txXfrm>
        <a:off x="4495818" y="1600211"/>
        <a:ext cx="3685251" cy="33400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99040-41D1-44EE-9650-246CD8F9445C}">
      <dsp:nvSpPr>
        <dsp:cNvPr id="0" name=""/>
        <dsp:cNvSpPr/>
      </dsp:nvSpPr>
      <dsp:spPr>
        <a:xfrm>
          <a:off x="0" y="227681"/>
          <a:ext cx="2652102" cy="3978964"/>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fr-FR" sz="1200" kern="1200" dirty="0"/>
            <a:t>Une commission d'experts locaux ou internationaux et de cadres compétents du Ministère de l'Education Nationale et de la Formation Professionnelle sera constituée pour travailler conjointement avec les universités en vue de : </a:t>
          </a:r>
        </a:p>
        <a:p>
          <a:pPr marL="114300" lvl="1" indent="-114300" algn="l" defTabSz="533400">
            <a:lnSpc>
              <a:spcPct val="90000"/>
            </a:lnSpc>
            <a:spcBef>
              <a:spcPct val="0"/>
            </a:spcBef>
            <a:spcAft>
              <a:spcPct val="15000"/>
            </a:spcAft>
            <a:buChar char="•"/>
          </a:pPr>
          <a:r>
            <a:rPr lang="fr-FR" sz="1200" kern="1200" dirty="0"/>
            <a:t>a) Evaluer les programmes en cours</a:t>
          </a:r>
        </a:p>
        <a:p>
          <a:pPr marL="114300" lvl="1" indent="-114300" algn="l" defTabSz="533400">
            <a:lnSpc>
              <a:spcPct val="90000"/>
            </a:lnSpc>
            <a:spcBef>
              <a:spcPct val="0"/>
            </a:spcBef>
            <a:spcAft>
              <a:spcPct val="15000"/>
            </a:spcAft>
            <a:buChar char="•"/>
          </a:pPr>
          <a:r>
            <a:rPr lang="fr-FR" sz="1200" kern="1200" dirty="0"/>
            <a:t>b) proposer un programme unique</a:t>
          </a:r>
        </a:p>
        <a:p>
          <a:pPr marL="114300" lvl="1" indent="-114300" algn="l" defTabSz="533400">
            <a:lnSpc>
              <a:spcPct val="90000"/>
            </a:lnSpc>
            <a:spcBef>
              <a:spcPct val="0"/>
            </a:spcBef>
            <a:spcAft>
              <a:spcPct val="15000"/>
            </a:spcAft>
            <a:buChar char="•"/>
          </a:pPr>
          <a:r>
            <a:rPr lang="fr-FR" sz="1200" kern="1200" dirty="0"/>
            <a:t>c) S'assurer de la formation des formateurs </a:t>
          </a:r>
          <a:endParaRPr lang="en-US" sz="1200" kern="1200" dirty="0"/>
        </a:p>
        <a:p>
          <a:pPr marL="57150" lvl="1" indent="-57150" algn="l" defTabSz="355600">
            <a:lnSpc>
              <a:spcPct val="90000"/>
            </a:lnSpc>
            <a:spcBef>
              <a:spcPct val="0"/>
            </a:spcBef>
            <a:spcAft>
              <a:spcPct val="15000"/>
            </a:spcAft>
            <a:buChar char="•"/>
          </a:pPr>
          <a:endParaRPr lang="en-US" sz="800" kern="1200" dirty="0"/>
        </a:p>
      </dsp:txBody>
      <dsp:txXfrm>
        <a:off x="77677" y="305358"/>
        <a:ext cx="2496748" cy="2970974"/>
      </dsp:txXfrm>
    </dsp:sp>
    <dsp:sp modelId="{A5A604F0-4A42-402E-8F4E-FB619B3ED9F5}">
      <dsp:nvSpPr>
        <dsp:cNvPr id="0" name=""/>
        <dsp:cNvSpPr/>
      </dsp:nvSpPr>
      <dsp:spPr>
        <a:xfrm>
          <a:off x="1054752" y="2485026"/>
          <a:ext cx="2500368" cy="2500368"/>
        </a:xfrm>
        <a:prstGeom prst="leftCircularArrow">
          <a:avLst>
            <a:gd name="adj1" fmla="val 2072"/>
            <a:gd name="adj2" fmla="val 248674"/>
            <a:gd name="adj3" fmla="val 392990"/>
            <a:gd name="adj4" fmla="val 7393295"/>
            <a:gd name="adj5" fmla="val 241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45E335-E367-4E16-982C-3C631BB6C89D}">
      <dsp:nvSpPr>
        <dsp:cNvPr id="0" name=""/>
        <dsp:cNvSpPr/>
      </dsp:nvSpPr>
      <dsp:spPr>
        <a:xfrm>
          <a:off x="579763" y="3782591"/>
          <a:ext cx="2141953" cy="95151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fr-FR" sz="1200" kern="1200" dirty="0"/>
            <a:t>Revue du Cursus Universitaire en Sciences Comptables</a:t>
          </a:r>
        </a:p>
        <a:p>
          <a:pPr lvl="0" algn="ctr" defTabSz="355600">
            <a:lnSpc>
              <a:spcPct val="90000"/>
            </a:lnSpc>
            <a:spcBef>
              <a:spcPct val="0"/>
            </a:spcBef>
            <a:spcAft>
              <a:spcPct val="35000"/>
            </a:spcAft>
            <a:buNone/>
          </a:pPr>
          <a:endParaRPr lang="en-US" sz="1200" kern="1200" dirty="0"/>
        </a:p>
      </dsp:txBody>
      <dsp:txXfrm>
        <a:off x="607632" y="3810460"/>
        <a:ext cx="2086215" cy="895776"/>
      </dsp:txXfrm>
    </dsp:sp>
    <dsp:sp modelId="{072C5C65-4C98-4924-B334-32ECD552A070}">
      <dsp:nvSpPr>
        <dsp:cNvPr id="0" name=""/>
        <dsp:cNvSpPr/>
      </dsp:nvSpPr>
      <dsp:spPr>
        <a:xfrm>
          <a:off x="2960861" y="1324062"/>
          <a:ext cx="1895563" cy="2673175"/>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0" algn="l" defTabSz="355600">
            <a:lnSpc>
              <a:spcPct val="90000"/>
            </a:lnSpc>
            <a:spcBef>
              <a:spcPct val="0"/>
            </a:spcBef>
            <a:spcAft>
              <a:spcPct val="15000"/>
            </a:spcAft>
            <a:buNone/>
          </a:pPr>
          <a:endParaRPr lang="en-US" sz="800" kern="1200" dirty="0"/>
        </a:p>
        <a:p>
          <a:pPr marL="57150" lvl="1" indent="0" algn="ctr" defTabSz="355600">
            <a:lnSpc>
              <a:spcPct val="90000"/>
            </a:lnSpc>
            <a:spcBef>
              <a:spcPct val="0"/>
            </a:spcBef>
            <a:spcAft>
              <a:spcPct val="15000"/>
            </a:spcAft>
            <a:buNone/>
          </a:pPr>
          <a:r>
            <a:rPr lang="fr-FR" sz="1200" kern="1200" dirty="0"/>
            <a:t>Modifier  le décret  du 20 mars 2020 sur les ordres des professions libérales</a:t>
          </a:r>
          <a:endParaRPr lang="en-US" sz="1200" kern="1200" dirty="0"/>
        </a:p>
        <a:p>
          <a:pPr marL="0" marR="0" lvl="1" indent="0" algn="ctr" defTabSz="914400" eaLnBrk="1" fontAlgn="auto" latinLnBrk="0" hangingPunct="1">
            <a:lnSpc>
              <a:spcPct val="100000"/>
            </a:lnSpc>
            <a:spcBef>
              <a:spcPct val="0"/>
            </a:spcBef>
            <a:spcAft>
              <a:spcPts val="0"/>
            </a:spcAft>
            <a:buClrTx/>
            <a:buSzTx/>
            <a:buFontTx/>
            <a:buNone/>
            <a:tabLst/>
            <a:defRPr/>
          </a:pPr>
          <a:endParaRPr lang="fr-FR" sz="1200" kern="1200" dirty="0"/>
        </a:p>
        <a:p>
          <a:pPr marL="57150" lvl="1" indent="0" algn="ctr" defTabSz="355600">
            <a:lnSpc>
              <a:spcPct val="90000"/>
            </a:lnSpc>
            <a:spcBef>
              <a:spcPct val="0"/>
            </a:spcBef>
            <a:spcAft>
              <a:spcPct val="15000"/>
            </a:spcAft>
            <a:buNone/>
          </a:pPr>
          <a:endParaRPr lang="en-US" sz="1200" kern="1200" dirty="0"/>
        </a:p>
      </dsp:txBody>
      <dsp:txXfrm>
        <a:off x="3016380" y="1952404"/>
        <a:ext cx="1784525" cy="1989314"/>
      </dsp:txXfrm>
    </dsp:sp>
    <dsp:sp modelId="{DB297732-B276-413F-8760-1E32DD98B264}">
      <dsp:nvSpPr>
        <dsp:cNvPr id="0" name=""/>
        <dsp:cNvSpPr/>
      </dsp:nvSpPr>
      <dsp:spPr>
        <a:xfrm>
          <a:off x="3544587" y="147655"/>
          <a:ext cx="3163287" cy="3163287"/>
        </a:xfrm>
        <a:prstGeom prst="circularArrow">
          <a:avLst>
            <a:gd name="adj1" fmla="val 1638"/>
            <a:gd name="adj2" fmla="val 194626"/>
            <a:gd name="adj3" fmla="val 20795983"/>
            <a:gd name="adj4" fmla="val 13741630"/>
            <a:gd name="adj5" fmla="val 191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2F9BDC-841B-4D7C-9EFF-81F392EF73E7}">
      <dsp:nvSpPr>
        <dsp:cNvPr id="0" name=""/>
        <dsp:cNvSpPr/>
      </dsp:nvSpPr>
      <dsp:spPr>
        <a:xfrm>
          <a:off x="3113248" y="577505"/>
          <a:ext cx="2025405" cy="96853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t>Renforcement</a:t>
          </a:r>
          <a:r>
            <a:rPr lang="en-US" sz="1200" kern="1200" dirty="0"/>
            <a:t> du Cadre </a:t>
          </a:r>
          <a:r>
            <a:rPr lang="en-US" sz="1200" kern="1200" dirty="0" err="1"/>
            <a:t>Légal</a:t>
          </a:r>
          <a:r>
            <a:rPr lang="en-US" sz="1200" kern="1200" dirty="0"/>
            <a:t> et </a:t>
          </a:r>
          <a:r>
            <a:rPr lang="en-US" sz="1200" kern="1200" dirty="0" err="1"/>
            <a:t>Règlementaire</a:t>
          </a:r>
          <a:endParaRPr lang="en-US" sz="1200" kern="1200" dirty="0"/>
        </a:p>
      </dsp:txBody>
      <dsp:txXfrm>
        <a:off x="3141615" y="605872"/>
        <a:ext cx="1968671" cy="911799"/>
      </dsp:txXfrm>
    </dsp:sp>
    <dsp:sp modelId="{B478D6CF-DF61-418C-BF61-EEFC76DD467A}">
      <dsp:nvSpPr>
        <dsp:cNvPr id="0" name=""/>
        <dsp:cNvSpPr/>
      </dsp:nvSpPr>
      <dsp:spPr>
        <a:xfrm>
          <a:off x="5468457" y="1025233"/>
          <a:ext cx="2718939" cy="3125933"/>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r>
            <a:rPr lang="fr-FR" sz="1200" kern="1200" dirty="0"/>
            <a:t>a) L'acquisition d'équipements énergétiques</a:t>
          </a:r>
        </a:p>
        <a:p>
          <a:pPr marL="114300" lvl="1" indent="-114300" algn="l" defTabSz="533400">
            <a:lnSpc>
              <a:spcPct val="90000"/>
            </a:lnSpc>
            <a:spcBef>
              <a:spcPct val="0"/>
            </a:spcBef>
            <a:spcAft>
              <a:spcPct val="15000"/>
            </a:spcAft>
            <a:buChar char="•"/>
          </a:pPr>
          <a:r>
            <a:rPr lang="fr-FR" sz="1200" kern="1200" dirty="0"/>
            <a:t>b) La refonte du site de communication  Web</a:t>
          </a:r>
        </a:p>
        <a:p>
          <a:pPr marL="114300" lvl="1" indent="-114300" algn="l" defTabSz="533400">
            <a:lnSpc>
              <a:spcPct val="90000"/>
            </a:lnSpc>
            <a:spcBef>
              <a:spcPct val="0"/>
            </a:spcBef>
            <a:spcAft>
              <a:spcPct val="15000"/>
            </a:spcAft>
            <a:buChar char="•"/>
          </a:pPr>
          <a:r>
            <a:rPr lang="fr-FR" sz="1200" kern="1200" dirty="0"/>
            <a:t>c) L'équipement de la salle de formation a distance </a:t>
          </a:r>
        </a:p>
        <a:p>
          <a:pPr marL="114300" lvl="1" indent="-114300" algn="l" defTabSz="533400">
            <a:lnSpc>
              <a:spcPct val="90000"/>
            </a:lnSpc>
            <a:spcBef>
              <a:spcPct val="0"/>
            </a:spcBef>
            <a:spcAft>
              <a:spcPct val="15000"/>
            </a:spcAft>
            <a:buChar char="•"/>
          </a:pPr>
          <a:r>
            <a:rPr lang="fr-FR" sz="1200" kern="1200" dirty="0"/>
            <a:t>d) la revitalisation de la bibliothèque de l'OCPAH et l'ajout des contenus et d'un dispositifs d'accès virtuels</a:t>
          </a:r>
          <a:endParaRPr lang="en-US" sz="1200" kern="1200" dirty="0"/>
        </a:p>
        <a:p>
          <a:pPr marL="114300" lvl="1" indent="-114300" algn="l" defTabSz="533400">
            <a:lnSpc>
              <a:spcPct val="90000"/>
            </a:lnSpc>
            <a:spcBef>
              <a:spcPct val="0"/>
            </a:spcBef>
            <a:spcAft>
              <a:spcPct val="15000"/>
            </a:spcAft>
            <a:buChar char="•"/>
          </a:pPr>
          <a:endParaRPr lang="en-US" sz="1200" kern="1200" dirty="0"/>
        </a:p>
      </dsp:txBody>
      <dsp:txXfrm>
        <a:off x="5540393" y="1097169"/>
        <a:ext cx="2575067" cy="2312218"/>
      </dsp:txXfrm>
    </dsp:sp>
    <dsp:sp modelId="{48619207-68EA-42A4-AB2B-1C7D6D12D8FB}">
      <dsp:nvSpPr>
        <dsp:cNvPr id="0" name=""/>
        <dsp:cNvSpPr/>
      </dsp:nvSpPr>
      <dsp:spPr>
        <a:xfrm>
          <a:off x="6043349" y="3860789"/>
          <a:ext cx="2138044" cy="959949"/>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dirty="0" err="1"/>
            <a:t>Renforcement</a:t>
          </a:r>
          <a:r>
            <a:rPr lang="en-US" sz="1200" kern="1200" dirty="0"/>
            <a:t> des </a:t>
          </a:r>
          <a:r>
            <a:rPr lang="en-US" sz="1200" kern="1200" dirty="0" err="1"/>
            <a:t>capacites</a:t>
          </a:r>
          <a:r>
            <a:rPr lang="en-US" sz="1200" kern="1200" dirty="0"/>
            <a:t> </a:t>
          </a:r>
          <a:r>
            <a:rPr lang="en-US" sz="1200" kern="1200" dirty="0" err="1"/>
            <a:t>technologiques</a:t>
          </a:r>
          <a:r>
            <a:rPr lang="en-US" sz="1200" kern="1200" dirty="0"/>
            <a:t> et de communication</a:t>
          </a:r>
        </a:p>
      </dsp:txBody>
      <dsp:txXfrm>
        <a:off x="6071465" y="3888905"/>
        <a:ext cx="2081812" cy="903717"/>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D6640C-F6A0-4351-856B-14836F234E6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C280B7B-2795-4857-B84E-9C600536AE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120AE1-5DBC-4417-A73B-5F29B67C532C}" type="datetimeFigureOut">
              <a:rPr lang="en-US" smtClean="0"/>
              <a:t>7/19/23</a:t>
            </a:fld>
            <a:endParaRPr lang="en-US" dirty="0"/>
          </a:p>
        </p:txBody>
      </p:sp>
      <p:sp>
        <p:nvSpPr>
          <p:cNvPr id="4" name="Footer Placeholder 3">
            <a:extLst>
              <a:ext uri="{FF2B5EF4-FFF2-40B4-BE49-F238E27FC236}">
                <a16:creationId xmlns:a16="http://schemas.microsoft.com/office/drawing/2014/main" id="{96C3ACD6-6E00-4BE1-A684-34A6BD202E3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A7F20A5-CEF2-4B11-A0A4-0F4BC0BD647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822411-A9A9-4A09-A341-69C657AB42A1}" type="slidenum">
              <a:rPr lang="en-US" smtClean="0"/>
              <a:t>‹N°›</a:t>
            </a:fld>
            <a:endParaRPr lang="en-US" dirty="0"/>
          </a:p>
        </p:txBody>
      </p:sp>
    </p:spTree>
    <p:extLst>
      <p:ext uri="{BB962C8B-B14F-4D97-AF65-F5344CB8AC3E}">
        <p14:creationId xmlns:p14="http://schemas.microsoft.com/office/powerpoint/2010/main" val="6558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16A9CD-5E57-4C86-B862-09CA519924BA}" type="datetimeFigureOut">
              <a:rPr lang="en-US" smtClean="0"/>
              <a:t>7/19/23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004F4-F240-48F9-8AE1-486585C7F00D}" type="slidenum">
              <a:rPr lang="en-US" smtClean="0"/>
              <a:t>‹N°›</a:t>
            </a:fld>
            <a:endParaRPr lang="en-US" dirty="0"/>
          </a:p>
        </p:txBody>
      </p:sp>
    </p:spTree>
    <p:extLst>
      <p:ext uri="{BB962C8B-B14F-4D97-AF65-F5344CB8AC3E}">
        <p14:creationId xmlns:p14="http://schemas.microsoft.com/office/powerpoint/2010/main" val="2154881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2</a:t>
            </a:fld>
            <a:endParaRPr lang="en-US" dirty="0"/>
          </a:p>
        </p:txBody>
      </p:sp>
    </p:spTree>
    <p:extLst>
      <p:ext uri="{BB962C8B-B14F-4D97-AF65-F5344CB8AC3E}">
        <p14:creationId xmlns:p14="http://schemas.microsoft.com/office/powerpoint/2010/main" val="2744192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3</a:t>
            </a:fld>
            <a:endParaRPr lang="en-US" dirty="0"/>
          </a:p>
        </p:txBody>
      </p:sp>
    </p:spTree>
    <p:extLst>
      <p:ext uri="{BB962C8B-B14F-4D97-AF65-F5344CB8AC3E}">
        <p14:creationId xmlns:p14="http://schemas.microsoft.com/office/powerpoint/2010/main" val="1889561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A004F4-F240-48F9-8AE1-486585C7F00D}" type="slidenum">
              <a:rPr lang="en-US" smtClean="0"/>
              <a:t>4</a:t>
            </a:fld>
            <a:endParaRPr lang="en-US" dirty="0"/>
          </a:p>
        </p:txBody>
      </p:sp>
    </p:spTree>
    <p:extLst>
      <p:ext uri="{BB962C8B-B14F-4D97-AF65-F5344CB8AC3E}">
        <p14:creationId xmlns:p14="http://schemas.microsoft.com/office/powerpoint/2010/main" val="3829939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5"/>
          </p:nvPr>
        </p:nvSpPr>
        <p:spPr/>
        <p:txBody>
          <a:bodyPr rtlCol="0"/>
          <a:lstStyle/>
          <a:p>
            <a:pPr rtl="0"/>
            <a:fld id="{BE60DC36-8EFA-4378-9855-E019C55AC472}" type="slidenum">
              <a:rPr lang="fr-FR" smtClean="0"/>
              <a:t>8</a:t>
            </a:fld>
            <a:endParaRPr lang="fr-FR" dirty="0"/>
          </a:p>
        </p:txBody>
      </p:sp>
    </p:spTree>
    <p:extLst>
      <p:ext uri="{BB962C8B-B14F-4D97-AF65-F5344CB8AC3E}">
        <p14:creationId xmlns:p14="http://schemas.microsoft.com/office/powerpoint/2010/main" val="1651124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dirty="0"/>
          </a:p>
        </p:txBody>
      </p:sp>
      <p:sp>
        <p:nvSpPr>
          <p:cNvPr id="4" name="Espace réservé du numéro de diapositive 3"/>
          <p:cNvSpPr>
            <a:spLocks noGrp="1"/>
          </p:cNvSpPr>
          <p:nvPr>
            <p:ph type="sldNum" sz="quarter" idx="5"/>
          </p:nvPr>
        </p:nvSpPr>
        <p:spPr/>
        <p:txBody>
          <a:bodyPr rtlCol="0"/>
          <a:lstStyle/>
          <a:p>
            <a:pPr rtl="0"/>
            <a:fld id="{BE60DC36-8EFA-4378-9855-E019C55AC472}" type="slidenum">
              <a:rPr lang="fr-FR" smtClean="0"/>
              <a:t>9</a:t>
            </a:fld>
            <a:endParaRPr lang="fr-FR" dirty="0"/>
          </a:p>
        </p:txBody>
      </p:sp>
    </p:spTree>
    <p:extLst>
      <p:ext uri="{BB962C8B-B14F-4D97-AF65-F5344CB8AC3E}">
        <p14:creationId xmlns:p14="http://schemas.microsoft.com/office/powerpoint/2010/main" val="1497579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402909A-9E74-4841-BC23-995E920174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68038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D165-49B0-44FF-A267-367F5A6EE306}"/>
              </a:ext>
            </a:extLst>
          </p:cNvPr>
          <p:cNvSpPr>
            <a:spLocks noGrp="1"/>
          </p:cNvSpPr>
          <p:nvPr>
            <p:ph type="ctrTitle"/>
          </p:nvPr>
        </p:nvSpPr>
        <p:spPr>
          <a:xfrm>
            <a:off x="1524000" y="2039514"/>
            <a:ext cx="9144000" cy="2128049"/>
          </a:xfrm>
        </p:spPr>
        <p:txBody>
          <a:bodyPr anchor="b"/>
          <a:lstStyle>
            <a:lvl1pPr algn="ctr">
              <a:lnSpc>
                <a:spcPct val="125000"/>
              </a:lnSpc>
              <a:defRPr sz="6000">
                <a:solidFill>
                  <a:schemeClr val="bg1"/>
                </a:solidFill>
              </a:defRPr>
            </a:lvl1pPr>
          </a:lstStyle>
          <a:p>
            <a:r>
              <a:rPr lang="en-US" noProof="0"/>
              <a:t>Click to edit Master title style</a:t>
            </a:r>
          </a:p>
        </p:txBody>
      </p:sp>
      <p:sp>
        <p:nvSpPr>
          <p:cNvPr id="3" name="Subtitle 2">
            <a:extLst>
              <a:ext uri="{FF2B5EF4-FFF2-40B4-BE49-F238E27FC236}">
                <a16:creationId xmlns:a16="http://schemas.microsoft.com/office/drawing/2014/main" id="{56B52800-74D6-4A78-AC9B-8E737A1A3B0D}"/>
              </a:ext>
            </a:extLst>
          </p:cNvPr>
          <p:cNvSpPr>
            <a:spLocks noGrp="1"/>
          </p:cNvSpPr>
          <p:nvPr>
            <p:ph type="subTitle" idx="1"/>
          </p:nvPr>
        </p:nvSpPr>
        <p:spPr>
          <a:xfrm>
            <a:off x="1524000" y="4221162"/>
            <a:ext cx="9144000" cy="882001"/>
          </a:xfrm>
          <a:solidFill>
            <a:schemeClr val="accent2">
              <a:alpha val="90000"/>
            </a:schemeClr>
          </a:solidFill>
        </p:spPr>
        <p:txBody>
          <a:bodyPr anchor="ctr" anchorCtr="0">
            <a:normAutofit/>
          </a:bodyPr>
          <a:lstStyle>
            <a:lvl1pPr marL="0" indent="0" algn="ctr" defTabSz="914400" rtl="0" eaLnBrk="1" latinLnBrk="0" hangingPunct="1">
              <a:lnSpc>
                <a:spcPct val="90000"/>
              </a:lnSpc>
              <a:spcBef>
                <a:spcPts val="1000"/>
              </a:spcBef>
              <a:buFont typeface="Arial" panose="020B0604020202020204" pitchFamily="34" charset="0"/>
              <a:buNone/>
              <a:defRPr lang="en-US" sz="2500" b="1" i="1" kern="1200" spc="65" dirty="0">
                <a:solidFill>
                  <a:schemeClr val="accent1"/>
                </a:solidFill>
                <a:latin typeface="Arial"/>
                <a:ea typeface="+mn-ea"/>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8B91F7B-C4AF-4FC6-A6BE-657DEF6D5358}"/>
              </a:ext>
            </a:extLst>
          </p:cNvPr>
          <p:cNvSpPr>
            <a:spLocks noGrp="1"/>
          </p:cNvSpPr>
          <p:nvPr>
            <p:ph type="dt" sz="half" idx="10"/>
          </p:nvPr>
        </p:nvSpPr>
        <p:spPr/>
        <p:txBody>
          <a:bodyPr/>
          <a:lstStyle/>
          <a:p>
            <a:fld id="{8DA08ED5-AEFE-4443-9040-726EF6690995}" type="datetime1">
              <a:rPr lang="en-US" smtClean="0"/>
              <a:t>7/19/23</a:t>
            </a:fld>
            <a:endParaRPr lang="en-US" dirty="0"/>
          </a:p>
        </p:txBody>
      </p:sp>
      <p:sp>
        <p:nvSpPr>
          <p:cNvPr id="5" name="Footer Placeholder 4">
            <a:extLst>
              <a:ext uri="{FF2B5EF4-FFF2-40B4-BE49-F238E27FC236}">
                <a16:creationId xmlns:a16="http://schemas.microsoft.com/office/drawing/2014/main" id="{5BED32F8-B0C7-4332-B0A5-BC19DD8C4C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0030946-D0C7-4F78-94B0-427DAA6D5CB0}"/>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218950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mparison with picture">
    <p:spTree>
      <p:nvGrpSpPr>
        <p:cNvPr id="1" name=""/>
        <p:cNvGrpSpPr/>
        <p:nvPr/>
      </p:nvGrpSpPr>
      <p:grpSpPr>
        <a:xfrm>
          <a:off x="0" y="0"/>
          <a:ext cx="0" cy="0"/>
          <a:chOff x="0" y="0"/>
          <a:chExt cx="0" cy="0"/>
        </a:xfrm>
      </p:grpSpPr>
      <p:sp>
        <p:nvSpPr>
          <p:cNvPr id="14" name="Picture Placeholder 12">
            <a:extLst>
              <a:ext uri="{FF2B5EF4-FFF2-40B4-BE49-F238E27FC236}">
                <a16:creationId xmlns:a16="http://schemas.microsoft.com/office/drawing/2014/main" id="{B74348DE-EC54-4C62-948C-0B2BF9045578}"/>
              </a:ext>
            </a:extLst>
          </p:cNvPr>
          <p:cNvSpPr>
            <a:spLocks noGrp="1"/>
          </p:cNvSpPr>
          <p:nvPr>
            <p:ph type="pic" sz="quarter" idx="13"/>
          </p:nvPr>
        </p:nvSpPr>
        <p:spPr>
          <a:xfrm>
            <a:off x="0" y="3115389"/>
            <a:ext cx="12188825" cy="3742611"/>
          </a:xfrm>
        </p:spPr>
        <p:txBody>
          <a:bodyPr/>
          <a:lstStyle>
            <a:lvl1pPr marL="0" indent="0" algn="ctr">
              <a:buNone/>
              <a:defRPr/>
            </a:lvl1pPr>
          </a:lstStyle>
          <a:p>
            <a:r>
              <a:rPr lang="en-US"/>
              <a:t>Click icon to add picture</a:t>
            </a:r>
            <a:endParaRPr lang="en-US" dirty="0"/>
          </a:p>
        </p:txBody>
      </p:sp>
      <p:sp>
        <p:nvSpPr>
          <p:cNvPr id="10" name="object 3">
            <a:extLst>
              <a:ext uri="{FF2B5EF4-FFF2-40B4-BE49-F238E27FC236}">
                <a16:creationId xmlns:a16="http://schemas.microsoft.com/office/drawing/2014/main" id="{2A53E879-94A1-4659-9069-ED0D6F03014D}"/>
              </a:ext>
            </a:extLst>
          </p:cNvPr>
          <p:cNvSpPr/>
          <p:nvPr userDrawn="1"/>
        </p:nvSpPr>
        <p:spPr>
          <a:xfrm>
            <a:off x="2400" y="1999821"/>
            <a:ext cx="12189600" cy="1115568"/>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chemeClr val="accent2"/>
          </a:solidFill>
        </p:spPr>
        <p:txBody>
          <a:bodyPr wrap="square" lIns="0" tIns="0" rIns="0" bIns="0" rtlCol="0"/>
          <a:lstStyle/>
          <a:p>
            <a:endParaRPr lang="en-US" noProof="0" dirty="0"/>
          </a:p>
        </p:txBody>
      </p:sp>
      <p:sp>
        <p:nvSpPr>
          <p:cNvPr id="2" name="Title 1">
            <a:extLst>
              <a:ext uri="{FF2B5EF4-FFF2-40B4-BE49-F238E27FC236}">
                <a16:creationId xmlns:a16="http://schemas.microsoft.com/office/drawing/2014/main" id="{0EF43C73-1D0F-45F9-A7E4-E9D24EAFDE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B88E76-F6AB-4621-A9A6-20A81C5A3F91}"/>
              </a:ext>
            </a:extLst>
          </p:cNvPr>
          <p:cNvSpPr>
            <a:spLocks noGrp="1"/>
          </p:cNvSpPr>
          <p:nvPr>
            <p:ph type="body" idx="1"/>
          </p:nvPr>
        </p:nvSpPr>
        <p:spPr>
          <a:xfrm>
            <a:off x="839788" y="1985963"/>
            <a:ext cx="5157787"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6A313FB9-6D6C-4F61-9E7A-76E686D06C25}"/>
              </a:ext>
            </a:extLst>
          </p:cNvPr>
          <p:cNvSpPr>
            <a:spLocks noGrp="1"/>
          </p:cNvSpPr>
          <p:nvPr>
            <p:ph sz="half" idx="2"/>
          </p:nvPr>
        </p:nvSpPr>
        <p:spPr>
          <a:xfrm>
            <a:off x="839788" y="3434047"/>
            <a:ext cx="5157787" cy="275561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2A93A737-E48B-4909-BE04-F55B58103257}"/>
              </a:ext>
            </a:extLst>
          </p:cNvPr>
          <p:cNvSpPr>
            <a:spLocks noGrp="1"/>
          </p:cNvSpPr>
          <p:nvPr>
            <p:ph type="body" sz="quarter" idx="3"/>
          </p:nvPr>
        </p:nvSpPr>
        <p:spPr>
          <a:xfrm>
            <a:off x="6172200" y="1985963"/>
            <a:ext cx="5183188" cy="82391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F9958C-DB5F-444E-ACE8-73F5E0CA67F1}"/>
              </a:ext>
            </a:extLst>
          </p:cNvPr>
          <p:cNvSpPr>
            <a:spLocks noGrp="1"/>
          </p:cNvSpPr>
          <p:nvPr>
            <p:ph sz="quarter" idx="4"/>
          </p:nvPr>
        </p:nvSpPr>
        <p:spPr>
          <a:xfrm>
            <a:off x="6172200" y="3434047"/>
            <a:ext cx="5183188" cy="27556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D097D1-3052-4C1F-B573-CA25FFF6CCB5}"/>
              </a:ext>
            </a:extLst>
          </p:cNvPr>
          <p:cNvSpPr>
            <a:spLocks noGrp="1"/>
          </p:cNvSpPr>
          <p:nvPr>
            <p:ph type="dt" sz="half" idx="10"/>
          </p:nvPr>
        </p:nvSpPr>
        <p:spPr/>
        <p:txBody>
          <a:bodyPr/>
          <a:lstStyle/>
          <a:p>
            <a:fld id="{C6A5CD8C-7FEF-4E71-8EB9-D3BA6E2E3E9E}" type="datetime1">
              <a:rPr lang="en-US" smtClean="0"/>
              <a:t>7/19/23</a:t>
            </a:fld>
            <a:endParaRPr lang="en-US" dirty="0"/>
          </a:p>
        </p:txBody>
      </p:sp>
      <p:sp>
        <p:nvSpPr>
          <p:cNvPr id="8" name="Footer Placeholder 7">
            <a:extLst>
              <a:ext uri="{FF2B5EF4-FFF2-40B4-BE49-F238E27FC236}">
                <a16:creationId xmlns:a16="http://schemas.microsoft.com/office/drawing/2014/main" id="{F2607AC3-2220-4DDA-A22A-C404538FE48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D8DEB3-F122-4B42-9E12-F61189B878B2}"/>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2030576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5764A3F-5A12-4AE0-ABA0-9CF5E26018C1}" type="datetimeFigureOut">
              <a:rPr lang="en-US" smtClean="0"/>
              <a:t>7/19/23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EB12EE0-9173-4912-9762-8DAF13106FB2}" type="slidenum">
              <a:rPr lang="en-US" smtClean="0"/>
              <a:t>‹N°›</a:t>
            </a:fld>
            <a:endParaRPr lang="en-US"/>
          </a:p>
        </p:txBody>
      </p:sp>
    </p:spTree>
    <p:extLst>
      <p:ext uri="{BB962C8B-B14F-4D97-AF65-F5344CB8AC3E}">
        <p14:creationId xmlns:p14="http://schemas.microsoft.com/office/powerpoint/2010/main" val="767415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764A3F-5A12-4AE0-ABA0-9CF5E26018C1}" type="datetimeFigureOut">
              <a:rPr lang="en-US" smtClean="0"/>
              <a:t>7/19/23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2EE0-9173-4912-9762-8DAF13106FB2}" type="slidenum">
              <a:rPr lang="en-US" smtClean="0"/>
              <a:t>‹N°›</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0679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5764A3F-5A12-4AE0-ABA0-9CF5E26018C1}" type="datetimeFigureOut">
              <a:rPr lang="en-US" smtClean="0"/>
              <a:t>7/19/23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2EE0-9173-4912-9762-8DAF13106FB2}" type="slidenum">
              <a:rPr lang="en-US" smtClean="0"/>
              <a:t>‹N°›</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3783880470"/>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5764A3F-5A12-4AE0-ABA0-9CF5E26018C1}" type="datetimeFigureOut">
              <a:rPr lang="en-US" smtClean="0"/>
              <a:t>7/19/23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12EE0-9173-4912-9762-8DAF13106FB2}" type="slidenum">
              <a:rPr lang="en-US" smtClean="0"/>
              <a:t>‹N°›</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41981933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5764A3F-5A12-4AE0-ABA0-9CF5E26018C1}" type="datetimeFigureOut">
              <a:rPr lang="en-US" smtClean="0"/>
              <a:t>7/19/23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12EE0-9173-4912-9762-8DAF13106FB2}" type="slidenum">
              <a:rPr lang="en-US" smtClean="0"/>
              <a:t>‹N°›</a:t>
            </a:fld>
            <a:endParaRPr lang="en-US"/>
          </a:p>
        </p:txBody>
      </p:sp>
    </p:spTree>
    <p:extLst>
      <p:ext uri="{BB962C8B-B14F-4D97-AF65-F5344CB8AC3E}">
        <p14:creationId xmlns:p14="http://schemas.microsoft.com/office/powerpoint/2010/main" val="349122250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5764A3F-5A12-4AE0-ABA0-9CF5E26018C1}" type="datetimeFigureOut">
              <a:rPr lang="en-US" smtClean="0"/>
              <a:t>7/19/23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12EE0-9173-4912-9762-8DAF13106FB2}" type="slidenum">
              <a:rPr lang="en-US" smtClean="0"/>
              <a:t>‹N°›</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90970551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764A3F-5A12-4AE0-ABA0-9CF5E26018C1}" type="datetimeFigureOut">
              <a:rPr lang="en-US" smtClean="0"/>
              <a:t>7/19/23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12EE0-9173-4912-9762-8DAF13106FB2}" type="slidenum">
              <a:rPr lang="en-US" smtClean="0"/>
              <a:t>‹N°›</a:t>
            </a:fld>
            <a:endParaRPr lang="en-US"/>
          </a:p>
        </p:txBody>
      </p:sp>
    </p:spTree>
    <p:extLst>
      <p:ext uri="{BB962C8B-B14F-4D97-AF65-F5344CB8AC3E}">
        <p14:creationId xmlns:p14="http://schemas.microsoft.com/office/powerpoint/2010/main" val="23843884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85764A3F-5A12-4AE0-ABA0-9CF5E26018C1}" type="datetimeFigureOut">
              <a:rPr lang="en-US" smtClean="0"/>
              <a:t>7/19/23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12EE0-9173-4912-9762-8DAF13106FB2}" type="slidenum">
              <a:rPr lang="en-US" smtClean="0"/>
              <a:t>‹N°›</a:t>
            </a:fld>
            <a:endParaRPr lang="en-US"/>
          </a:p>
        </p:txBody>
      </p:sp>
    </p:spTree>
    <p:extLst>
      <p:ext uri="{BB962C8B-B14F-4D97-AF65-F5344CB8AC3E}">
        <p14:creationId xmlns:p14="http://schemas.microsoft.com/office/powerpoint/2010/main" val="1735773972"/>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5764A3F-5A12-4AE0-ABA0-9CF5E26018C1}" type="datetimeFigureOut">
              <a:rPr lang="en-US" smtClean="0"/>
              <a:t>7/19/23</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EB12EE0-9173-4912-9762-8DAF13106FB2}" type="slidenum">
              <a:rPr lang="en-US" smtClean="0"/>
              <a:t>‹N°›</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2581622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11141-A77D-4E0E-8CAF-4CD3B279937B}"/>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017EFDE0-5A54-402A-B0C3-6BC0BB739C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2825AD-4585-4E37-A076-3D0070C9300C}"/>
              </a:ext>
            </a:extLst>
          </p:cNvPr>
          <p:cNvSpPr>
            <a:spLocks noGrp="1"/>
          </p:cNvSpPr>
          <p:nvPr>
            <p:ph type="dt" sz="half" idx="10"/>
          </p:nvPr>
        </p:nvSpPr>
        <p:spPr/>
        <p:txBody>
          <a:bodyPr/>
          <a:lstStyle/>
          <a:p>
            <a:fld id="{0312561F-7E45-400C-8758-912CDFE9410A}" type="datetime1">
              <a:rPr lang="en-US" smtClean="0"/>
              <a:t>7/19/23</a:t>
            </a:fld>
            <a:endParaRPr lang="en-US" dirty="0"/>
          </a:p>
        </p:txBody>
      </p:sp>
      <p:sp>
        <p:nvSpPr>
          <p:cNvPr id="5" name="Footer Placeholder 4">
            <a:extLst>
              <a:ext uri="{FF2B5EF4-FFF2-40B4-BE49-F238E27FC236}">
                <a16:creationId xmlns:a16="http://schemas.microsoft.com/office/drawing/2014/main" id="{512064AD-EDC3-4B13-8CD6-49EB60099E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90FD1E-16F6-49B1-A938-8CE601ED7AFC}"/>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33254652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764A3F-5A12-4AE0-ABA0-9CF5E26018C1}" type="datetimeFigureOut">
              <a:rPr lang="en-US" smtClean="0"/>
              <a:t>7/19/23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2EE0-9173-4912-9762-8DAF13106FB2}" type="slidenum">
              <a:rPr lang="en-US" smtClean="0"/>
              <a:t>‹N°›</a:t>
            </a:fld>
            <a:endParaRPr lang="en-US"/>
          </a:p>
        </p:txBody>
      </p:sp>
    </p:spTree>
    <p:extLst>
      <p:ext uri="{BB962C8B-B14F-4D97-AF65-F5344CB8AC3E}">
        <p14:creationId xmlns:p14="http://schemas.microsoft.com/office/powerpoint/2010/main" val="17788888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5764A3F-5A12-4AE0-ABA0-9CF5E26018C1}" type="datetimeFigureOut">
              <a:rPr lang="en-US" smtClean="0"/>
              <a:t>7/19/23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12EE0-9173-4912-9762-8DAF13106FB2}" type="slidenum">
              <a:rPr lang="en-US" smtClean="0"/>
              <a:t>‹N°›</a:t>
            </a:fld>
            <a:endParaRPr lang="en-US"/>
          </a:p>
        </p:txBody>
      </p:sp>
    </p:spTree>
    <p:extLst>
      <p:ext uri="{BB962C8B-B14F-4D97-AF65-F5344CB8AC3E}">
        <p14:creationId xmlns:p14="http://schemas.microsoft.com/office/powerpoint/2010/main" val="1578108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FA988-92AD-48D7-890A-AA0540961D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A999FA-A189-41DB-9CFC-D1356C5343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4D83DC-20E7-4B71-9794-36FC33B1BA03}"/>
              </a:ext>
            </a:extLst>
          </p:cNvPr>
          <p:cNvSpPr>
            <a:spLocks noGrp="1"/>
          </p:cNvSpPr>
          <p:nvPr>
            <p:ph type="dt" sz="half" idx="10"/>
          </p:nvPr>
        </p:nvSpPr>
        <p:spPr/>
        <p:txBody>
          <a:bodyPr/>
          <a:lstStyle/>
          <a:p>
            <a:fld id="{85E24BC7-4CDB-41D7-81AF-9CE8473FF4B8}" type="datetime1">
              <a:rPr lang="en-US" smtClean="0"/>
              <a:t>7/19/23</a:t>
            </a:fld>
            <a:endParaRPr lang="en-US" dirty="0"/>
          </a:p>
        </p:txBody>
      </p:sp>
      <p:sp>
        <p:nvSpPr>
          <p:cNvPr id="5" name="Footer Placeholder 4">
            <a:extLst>
              <a:ext uri="{FF2B5EF4-FFF2-40B4-BE49-F238E27FC236}">
                <a16:creationId xmlns:a16="http://schemas.microsoft.com/office/drawing/2014/main" id="{44E7D103-1290-4592-B37C-19C9C9DBEA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955B1B-4A5C-42C7-99A5-B8217736F178}"/>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193320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4E60EB58-EF7E-435A-8B07-B5BCF3AF119F}"/>
              </a:ext>
            </a:extLst>
          </p:cNvPr>
          <p:cNvSpPr>
            <a:spLocks noGrp="1"/>
          </p:cNvSpPr>
          <p:nvPr>
            <p:ph type="sldNum" sz="quarter" idx="12"/>
          </p:nvPr>
        </p:nvSpPr>
        <p:spPr/>
        <p:txBody>
          <a:bodyPr/>
          <a:lstStyle/>
          <a:p>
            <a:fld id="{82EE24B5-652C-4DB5-B7C3-B5BBEC1280B1}" type="slidenum">
              <a:rPr lang="en-US" smtClean="0"/>
              <a:t>‹N°›</a:t>
            </a:fld>
            <a:endParaRPr lang="en-US" dirty="0"/>
          </a:p>
        </p:txBody>
      </p:sp>
      <p:sp>
        <p:nvSpPr>
          <p:cNvPr id="2" name="Title 1">
            <a:extLst>
              <a:ext uri="{FF2B5EF4-FFF2-40B4-BE49-F238E27FC236}">
                <a16:creationId xmlns:a16="http://schemas.microsoft.com/office/drawing/2014/main" id="{E7F76098-6FA1-470A-BEF4-E4B0AC75E8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647ABC-6745-43B6-8A64-6E191BD65CA2}"/>
              </a:ext>
            </a:extLst>
          </p:cNvPr>
          <p:cNvSpPr>
            <a:spLocks noGrp="1"/>
          </p:cNvSpPr>
          <p:nvPr>
            <p:ph sz="half" idx="1"/>
          </p:nvPr>
        </p:nvSpPr>
        <p:spPr>
          <a:xfrm>
            <a:off x="838200" y="1825625"/>
            <a:ext cx="51816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a:extLst>
              <a:ext uri="{FF2B5EF4-FFF2-40B4-BE49-F238E27FC236}">
                <a16:creationId xmlns:a16="http://schemas.microsoft.com/office/drawing/2014/main" id="{E4387105-2538-4216-9A7E-445FA092F9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F57DE0-C032-4FCC-9006-09C2C328A665}"/>
              </a:ext>
            </a:extLst>
          </p:cNvPr>
          <p:cNvSpPr>
            <a:spLocks noGrp="1"/>
          </p:cNvSpPr>
          <p:nvPr>
            <p:ph type="dt" sz="half" idx="10"/>
          </p:nvPr>
        </p:nvSpPr>
        <p:spPr/>
        <p:txBody>
          <a:bodyPr/>
          <a:lstStyle/>
          <a:p>
            <a:fld id="{397CD216-73DE-4B96-8E1B-BB64D86142BB}" type="datetime1">
              <a:rPr lang="en-US" smtClean="0"/>
              <a:t>7/19/23</a:t>
            </a:fld>
            <a:endParaRPr lang="en-US" dirty="0"/>
          </a:p>
        </p:txBody>
      </p:sp>
      <p:sp>
        <p:nvSpPr>
          <p:cNvPr id="6" name="Footer Placeholder 5">
            <a:extLst>
              <a:ext uri="{FF2B5EF4-FFF2-40B4-BE49-F238E27FC236}">
                <a16:creationId xmlns:a16="http://schemas.microsoft.com/office/drawing/2014/main" id="{90C776CB-2819-4488-9012-A6EA22079A47}"/>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325036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43C73-1D0F-45F9-A7E4-E9D24EAFDE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B88E76-F6AB-4621-A9A6-20A81C5A3F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313FB9-6D6C-4F61-9E7A-76E686D06C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93A737-E48B-4909-BE04-F55B581032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F9958C-DB5F-444E-ACE8-73F5E0CA67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D097D1-3052-4C1F-B573-CA25FFF6CCB5}"/>
              </a:ext>
            </a:extLst>
          </p:cNvPr>
          <p:cNvSpPr>
            <a:spLocks noGrp="1"/>
          </p:cNvSpPr>
          <p:nvPr>
            <p:ph type="dt" sz="half" idx="10"/>
          </p:nvPr>
        </p:nvSpPr>
        <p:spPr/>
        <p:txBody>
          <a:bodyPr/>
          <a:lstStyle/>
          <a:p>
            <a:fld id="{C6A5CD8C-7FEF-4E71-8EB9-D3BA6E2E3E9E}" type="datetime1">
              <a:rPr lang="en-US" smtClean="0"/>
              <a:t>7/19/23</a:t>
            </a:fld>
            <a:endParaRPr lang="en-US" dirty="0"/>
          </a:p>
        </p:txBody>
      </p:sp>
      <p:sp>
        <p:nvSpPr>
          <p:cNvPr id="8" name="Footer Placeholder 7">
            <a:extLst>
              <a:ext uri="{FF2B5EF4-FFF2-40B4-BE49-F238E27FC236}">
                <a16:creationId xmlns:a16="http://schemas.microsoft.com/office/drawing/2014/main" id="{F2607AC3-2220-4DDA-A22A-C404538FE48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D8DEB3-F122-4B42-9E12-F61189B878B2}"/>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4032769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89EF5-3FD9-4423-A9E8-B67B4E902E9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0D7191-31B4-440E-A4E9-F412FA55824C}"/>
              </a:ext>
            </a:extLst>
          </p:cNvPr>
          <p:cNvSpPr>
            <a:spLocks noGrp="1"/>
          </p:cNvSpPr>
          <p:nvPr>
            <p:ph type="dt" sz="half" idx="10"/>
          </p:nvPr>
        </p:nvSpPr>
        <p:spPr/>
        <p:txBody>
          <a:bodyPr/>
          <a:lstStyle/>
          <a:p>
            <a:fld id="{4BE4379E-9B58-41EA-B928-5B1C8436A60E}" type="datetime1">
              <a:rPr lang="en-US" smtClean="0"/>
              <a:t>7/19/23</a:t>
            </a:fld>
            <a:endParaRPr lang="en-US" dirty="0"/>
          </a:p>
        </p:txBody>
      </p:sp>
      <p:sp>
        <p:nvSpPr>
          <p:cNvPr id="4" name="Footer Placeholder 3">
            <a:extLst>
              <a:ext uri="{FF2B5EF4-FFF2-40B4-BE49-F238E27FC236}">
                <a16:creationId xmlns:a16="http://schemas.microsoft.com/office/drawing/2014/main" id="{8EC85CB6-0880-4BF0-8E98-291E70C713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E4A5E74-F26F-4C7A-BED1-6EE66C0B3A54}"/>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369190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5C546-684A-45B9-8890-66DC55DF7D06}"/>
              </a:ext>
            </a:extLst>
          </p:cNvPr>
          <p:cNvSpPr>
            <a:spLocks noGrp="1"/>
          </p:cNvSpPr>
          <p:nvPr>
            <p:ph type="dt" sz="half" idx="10"/>
          </p:nvPr>
        </p:nvSpPr>
        <p:spPr/>
        <p:txBody>
          <a:bodyPr/>
          <a:lstStyle/>
          <a:p>
            <a:fld id="{40B0A371-51FE-4D99-BD87-6A650FCE519D}" type="datetime1">
              <a:rPr lang="en-US" smtClean="0"/>
              <a:t>7/19/23</a:t>
            </a:fld>
            <a:endParaRPr lang="en-US" dirty="0"/>
          </a:p>
        </p:txBody>
      </p:sp>
      <p:sp>
        <p:nvSpPr>
          <p:cNvPr id="3" name="Footer Placeholder 2">
            <a:extLst>
              <a:ext uri="{FF2B5EF4-FFF2-40B4-BE49-F238E27FC236}">
                <a16:creationId xmlns:a16="http://schemas.microsoft.com/office/drawing/2014/main" id="{4543EBDF-D696-42F7-B962-56F5FEE120C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789D77E-1675-4F9D-9113-B274CB0E87FA}"/>
              </a:ext>
            </a:extLst>
          </p:cNvPr>
          <p:cNvSpPr>
            <a:spLocks noGrp="1"/>
          </p:cNvSpPr>
          <p:nvPr>
            <p:ph type="sldNum" sz="quarter" idx="12"/>
          </p:nvPr>
        </p:nvSpPr>
        <p:spPr/>
        <p:txBody>
          <a:bodyPr/>
          <a:lstStyle/>
          <a:p>
            <a:fld id="{82EE24B5-652C-4DB5-B7C3-B5BBEC1280B1}" type="slidenum">
              <a:rPr lang="en-US" noProof="0" smtClean="0"/>
              <a:t>‹N°›</a:t>
            </a:fld>
            <a:endParaRPr lang="en-US" noProof="0"/>
          </a:p>
        </p:txBody>
      </p:sp>
    </p:spTree>
    <p:extLst>
      <p:ext uri="{BB962C8B-B14F-4D97-AF65-F5344CB8AC3E}">
        <p14:creationId xmlns:p14="http://schemas.microsoft.com/office/powerpoint/2010/main" val="27460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E9C90-06AB-49B5-9970-F5791DE93A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FB0071-932D-4CA0-92FB-A6E75AC855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C8D9F5-8B70-4BDD-9CB5-BBF87CF55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89DE91-7A80-4682-9D32-2CD41DEFB7B2}"/>
              </a:ext>
            </a:extLst>
          </p:cNvPr>
          <p:cNvSpPr>
            <a:spLocks noGrp="1"/>
          </p:cNvSpPr>
          <p:nvPr>
            <p:ph type="dt" sz="half" idx="10"/>
          </p:nvPr>
        </p:nvSpPr>
        <p:spPr/>
        <p:txBody>
          <a:bodyPr/>
          <a:lstStyle/>
          <a:p>
            <a:fld id="{5FCF8CFF-A1C0-4B6C-AA8D-BE72CB14468D}" type="datetime1">
              <a:rPr lang="en-US" smtClean="0"/>
              <a:t>7/19/23</a:t>
            </a:fld>
            <a:endParaRPr lang="en-US" dirty="0"/>
          </a:p>
        </p:txBody>
      </p:sp>
      <p:sp>
        <p:nvSpPr>
          <p:cNvPr id="6" name="Footer Placeholder 5">
            <a:extLst>
              <a:ext uri="{FF2B5EF4-FFF2-40B4-BE49-F238E27FC236}">
                <a16:creationId xmlns:a16="http://schemas.microsoft.com/office/drawing/2014/main" id="{7B9E2482-2E7D-4868-95A7-4A55B40FECE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F4E84CF-C3E5-4475-84C7-21CBAC064B74}"/>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296262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0E0AA-5363-4861-AB6B-0E4D34D74B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44B7CE-2038-4CCA-AA8A-D03DE5FD95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A79774D-36EB-4201-B1AC-922DD2E066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D1E234-1CB2-41A0-B40D-7E7F160CBA11}"/>
              </a:ext>
            </a:extLst>
          </p:cNvPr>
          <p:cNvSpPr>
            <a:spLocks noGrp="1"/>
          </p:cNvSpPr>
          <p:nvPr>
            <p:ph type="dt" sz="half" idx="10"/>
          </p:nvPr>
        </p:nvSpPr>
        <p:spPr/>
        <p:txBody>
          <a:bodyPr/>
          <a:lstStyle/>
          <a:p>
            <a:fld id="{8C6D634D-0427-413D-A0D0-098959D06FEF}" type="datetime1">
              <a:rPr lang="en-US" smtClean="0"/>
              <a:t>7/19/23</a:t>
            </a:fld>
            <a:endParaRPr lang="en-US" dirty="0"/>
          </a:p>
        </p:txBody>
      </p:sp>
      <p:sp>
        <p:nvSpPr>
          <p:cNvPr id="6" name="Footer Placeholder 5">
            <a:extLst>
              <a:ext uri="{FF2B5EF4-FFF2-40B4-BE49-F238E27FC236}">
                <a16:creationId xmlns:a16="http://schemas.microsoft.com/office/drawing/2014/main" id="{99FD472E-6334-4051-B4D9-6361A819F79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2384B9-6290-4070-B7D1-A105B27F0CB0}"/>
              </a:ext>
            </a:extLst>
          </p:cNvPr>
          <p:cNvSpPr>
            <a:spLocks noGrp="1"/>
          </p:cNvSpPr>
          <p:nvPr>
            <p:ph type="sldNum" sz="quarter" idx="12"/>
          </p:nvPr>
        </p:nvSpPr>
        <p:spPr/>
        <p:txBody>
          <a:bodyPr/>
          <a:lstStyle/>
          <a:p>
            <a:fld id="{82EE24B5-652C-4DB5-B7C3-B5BBEC1280B1}" type="slidenum">
              <a:rPr lang="en-US" smtClean="0"/>
              <a:t>‹N°›</a:t>
            </a:fld>
            <a:endParaRPr lang="en-US" dirty="0"/>
          </a:p>
        </p:txBody>
      </p:sp>
    </p:spTree>
    <p:extLst>
      <p:ext uri="{BB962C8B-B14F-4D97-AF65-F5344CB8AC3E}">
        <p14:creationId xmlns:p14="http://schemas.microsoft.com/office/powerpoint/2010/main" val="2367443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CEC732-0DE2-456B-92A1-84321C9BD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DA816A5B-B156-4DC3-B18E-14F3E59A64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FDB0252E-67CD-4B33-849F-7B1449CF27D0}"/>
              </a:ext>
            </a:extLst>
          </p:cNvPr>
          <p:cNvSpPr>
            <a:spLocks noGrp="1"/>
          </p:cNvSpPr>
          <p:nvPr>
            <p:ph type="dt" sz="half" idx="2"/>
          </p:nvPr>
        </p:nvSpPr>
        <p:spPr>
          <a:xfrm>
            <a:off x="838200" y="617490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591E0-5367-4F2F-9C30-2087D79A846D}" type="datetime1">
              <a:rPr lang="en-US" noProof="0" smtClean="0"/>
              <a:t>7/19/23</a:t>
            </a:fld>
            <a:endParaRPr lang="en-US" noProof="0" dirty="0"/>
          </a:p>
        </p:txBody>
      </p:sp>
      <p:sp>
        <p:nvSpPr>
          <p:cNvPr id="5" name="Footer Placeholder 4">
            <a:extLst>
              <a:ext uri="{FF2B5EF4-FFF2-40B4-BE49-F238E27FC236}">
                <a16:creationId xmlns:a16="http://schemas.microsoft.com/office/drawing/2014/main" id="{DC620AD2-E3F8-48CB-8B72-B0945DF5348A}"/>
              </a:ext>
            </a:extLst>
          </p:cNvPr>
          <p:cNvSpPr>
            <a:spLocks noGrp="1"/>
          </p:cNvSpPr>
          <p:nvPr>
            <p:ph type="ftr" sz="quarter" idx="3"/>
          </p:nvPr>
        </p:nvSpPr>
        <p:spPr>
          <a:xfrm>
            <a:off x="4038600" y="61749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10" name="Oval 9">
            <a:extLst>
              <a:ext uri="{FF2B5EF4-FFF2-40B4-BE49-F238E27FC236}">
                <a16:creationId xmlns:a16="http://schemas.microsoft.com/office/drawing/2014/main" id="{5A5F3BCF-F6FD-4DFF-B0B4-9892C9389344}"/>
              </a:ext>
            </a:extLst>
          </p:cNvPr>
          <p:cNvSpPr/>
          <p:nvPr userDrawn="1"/>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6" name="Slide Number Placeholder 5">
            <a:extLst>
              <a:ext uri="{FF2B5EF4-FFF2-40B4-BE49-F238E27FC236}">
                <a16:creationId xmlns:a16="http://schemas.microsoft.com/office/drawing/2014/main" id="{D15DEFFD-817B-43EC-86F0-34DEA2BA5EEB}"/>
              </a:ext>
            </a:extLst>
          </p:cNvPr>
          <p:cNvSpPr>
            <a:spLocks noGrp="1"/>
          </p:cNvSpPr>
          <p:nvPr>
            <p:ph type="sldNum" sz="quarter" idx="4"/>
          </p:nvPr>
        </p:nvSpPr>
        <p:spPr>
          <a:xfrm>
            <a:off x="11468844" y="6174902"/>
            <a:ext cx="357116" cy="365125"/>
          </a:xfrm>
          <a:prstGeom prst="rect">
            <a:avLst/>
          </a:prstGeom>
        </p:spPr>
        <p:txBody>
          <a:bodyPr vert="horz" lIns="91440" tIns="45720" rIns="91440" bIns="45720" rtlCol="0" anchor="ctr"/>
          <a:lstStyle>
            <a:lvl1pPr algn="r">
              <a:defRPr sz="1000" i="1">
                <a:solidFill>
                  <a:schemeClr val="tx2">
                    <a:alpha val="70000"/>
                  </a:schemeClr>
                </a:solidFill>
              </a:defRPr>
            </a:lvl1pPr>
          </a:lstStyle>
          <a:p>
            <a:fld id="{82EE24B5-652C-4DB5-B7C3-B5BBEC1280B1}" type="slidenum">
              <a:rPr lang="en-US" noProof="0" smtClean="0"/>
              <a:pPr/>
              <a:t>‹N°›</a:t>
            </a:fld>
            <a:endParaRPr lang="en-US" noProof="0" dirty="0"/>
          </a:p>
        </p:txBody>
      </p:sp>
    </p:spTree>
    <p:extLst>
      <p:ext uri="{BB962C8B-B14F-4D97-AF65-F5344CB8AC3E}">
        <p14:creationId xmlns:p14="http://schemas.microsoft.com/office/powerpoint/2010/main" val="3664101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Lst>
  <p:hf hdr="0" ftr="0" dt="0"/>
  <p:txStyles>
    <p:titleStyle>
      <a:lvl1pPr algn="l" defTabSz="914400" rtl="0" eaLnBrk="1" latinLnBrk="0" hangingPunct="1">
        <a:lnSpc>
          <a:spcPct val="90000"/>
        </a:lnSpc>
        <a:spcBef>
          <a:spcPct val="0"/>
        </a:spcBef>
        <a:buNone/>
        <a:defRPr sz="3200" b="1"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85764A3F-5A12-4AE0-ABA0-9CF5E26018C1}" type="datetimeFigureOut">
              <a:rPr lang="en-US" smtClean="0"/>
              <a:t>7/19/23</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1EB12EE0-9173-4912-9762-8DAF13106FB2}" type="slidenum">
              <a:rPr lang="en-US" smtClean="0"/>
              <a:t>‹N°›</a:t>
            </a:fld>
            <a:endParaRPr lang="en-US"/>
          </a:p>
        </p:txBody>
      </p:sp>
    </p:spTree>
    <p:extLst>
      <p:ext uri="{BB962C8B-B14F-4D97-AF65-F5344CB8AC3E}">
        <p14:creationId xmlns:p14="http://schemas.microsoft.com/office/powerpoint/2010/main" val="12824101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352800"/>
            <a:ext cx="7772400" cy="1219200"/>
          </a:xfrm>
        </p:spPr>
        <p:txBody>
          <a:bodyPr>
            <a:normAutofit fontScale="90000"/>
          </a:bodyPr>
          <a:lstStyle/>
          <a:p>
            <a:pPr algn="ctr"/>
            <a:r>
              <a:rPr lang="en-US" sz="3200" u="sng" dirty="0">
                <a:effectLst>
                  <a:outerShdw blurRad="55004" dist="50800" dir="5400000" algn="tl">
                    <a:srgbClr val="000000">
                      <a:alpha val="33000"/>
                    </a:srgbClr>
                  </a:outerShdw>
                </a:effectLst>
              </a:rPr>
              <a:t>PLAN STRATEGIQUE</a:t>
            </a:r>
            <a:br>
              <a:rPr lang="en-US" sz="3200" dirty="0">
                <a:effectLst/>
              </a:rPr>
            </a:br>
            <a:r>
              <a:rPr lang="en-US" sz="3200" u="sng" dirty="0">
                <a:effectLst>
                  <a:outerShdw blurRad="55004" dist="50800" dir="5400000" algn="tl">
                    <a:srgbClr val="000000">
                      <a:alpha val="33000"/>
                    </a:srgbClr>
                  </a:outerShdw>
                </a:effectLst>
              </a:rPr>
              <a:t>2023 - 2027</a:t>
            </a:r>
            <a:br>
              <a:rPr lang="en-US" sz="2000" dirty="0">
                <a:effectLst/>
              </a:rPr>
            </a:br>
            <a:endParaRPr lang="en-US" sz="2000"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2133601" y="838201"/>
            <a:ext cx="2809875" cy="2162175"/>
          </a:xfrm>
          <a:prstGeom prst="rect">
            <a:avLst/>
          </a:prstGeom>
        </p:spPr>
      </p:pic>
    </p:spTree>
    <p:extLst>
      <p:ext uri="{BB962C8B-B14F-4D97-AF65-F5344CB8AC3E}">
        <p14:creationId xmlns:p14="http://schemas.microsoft.com/office/powerpoint/2010/main" val="66873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81200" y="304801"/>
            <a:ext cx="8229600" cy="5702491"/>
          </a:xfrm>
        </p:spPr>
        <p:txBody>
          <a:bodyPr>
            <a:normAutofit lnSpcReduction="10000"/>
          </a:bodyPr>
          <a:lstStyle/>
          <a:p>
            <a:endParaRPr lang="en-US" sz="1200" dirty="0"/>
          </a:p>
          <a:p>
            <a:endParaRPr lang="en-US" sz="1200" dirty="0"/>
          </a:p>
          <a:p>
            <a:r>
              <a:rPr lang="en-US" sz="1200" dirty="0"/>
              <a:t>RESULTATS ATTENDUS	</a:t>
            </a:r>
          </a:p>
          <a:p>
            <a:endParaRPr lang="en-US" sz="1200" dirty="0">
              <a:latin typeface="+mj-lt"/>
            </a:endParaRPr>
          </a:p>
          <a:p>
            <a:pPr lvl="8"/>
            <a:r>
              <a:rPr lang="fr-CA" sz="1200" dirty="0">
                <a:latin typeface="+mj-lt"/>
              </a:rPr>
              <a:t>Conformité aux engagements envers l’IFAC concernant les </a:t>
            </a:r>
            <a:r>
              <a:rPr lang="fr-CA" sz="1200" dirty="0" err="1">
                <a:latin typeface="+mj-lt"/>
              </a:rPr>
              <a:t>SMOs</a:t>
            </a:r>
            <a:r>
              <a:rPr lang="fr-CA" sz="1200" dirty="0">
                <a:latin typeface="+mj-lt"/>
              </a:rPr>
              <a:t>.</a:t>
            </a:r>
          </a:p>
          <a:p>
            <a:endParaRPr lang="fr-CA" sz="1200" dirty="0">
              <a:latin typeface="+mj-lt"/>
            </a:endParaRPr>
          </a:p>
          <a:p>
            <a:pPr lvl="8"/>
            <a:r>
              <a:rPr lang="fr-CA" sz="1200" dirty="0"/>
              <a:t>Renforcement des cabinets d’audit par la formation des membres</a:t>
            </a:r>
            <a:r>
              <a:rPr lang="en-US" sz="1200" dirty="0"/>
              <a:t> </a:t>
            </a:r>
            <a:r>
              <a:rPr lang="fr-CA" sz="1200" dirty="0"/>
              <a:t>et l’application de standards internationaux (ISA).</a:t>
            </a:r>
          </a:p>
          <a:p>
            <a:endParaRPr lang="fr-CA" sz="1200" dirty="0"/>
          </a:p>
          <a:p>
            <a:pPr lvl="8"/>
            <a:r>
              <a:rPr lang="fr-CA" sz="1200" dirty="0"/>
              <a:t>Amélioration de la qualité de l’information financière par l’utilisation des normes comptables internationales.</a:t>
            </a:r>
          </a:p>
          <a:p>
            <a:endParaRPr lang="en-US" sz="1200" dirty="0"/>
          </a:p>
          <a:p>
            <a:pPr lvl="8"/>
            <a:r>
              <a:rPr lang="fr-CA" sz="1200" dirty="0"/>
              <a:t>Apprentissage des Normes Comptables Internationales IFRS a l’université</a:t>
            </a:r>
          </a:p>
          <a:p>
            <a:endParaRPr lang="fr-CA" sz="1200" dirty="0"/>
          </a:p>
          <a:p>
            <a:pPr lvl="8"/>
            <a:r>
              <a:rPr lang="fr-CA" sz="1200" dirty="0"/>
              <a:t>Formation d’une masse critique dans l’économie locale</a:t>
            </a:r>
          </a:p>
          <a:p>
            <a:endParaRPr lang="fr-CA" sz="1200" dirty="0"/>
          </a:p>
          <a:p>
            <a:pPr lvl="8"/>
            <a:r>
              <a:rPr lang="fr-CA" sz="1200" dirty="0"/>
              <a:t> Facilitation de l’émergence à court terme d’un marché secondaire des titres et a moyen terme, d’un marché boursier.</a:t>
            </a:r>
          </a:p>
          <a:p>
            <a:endParaRPr lang="fr-CA" sz="1200" dirty="0"/>
          </a:p>
          <a:p>
            <a:pPr lvl="8"/>
            <a:r>
              <a:rPr lang="fr-CA" sz="1200" dirty="0"/>
              <a:t> Amélioration des performances de l’État dans son rôle de percepteur des impôts</a:t>
            </a:r>
          </a:p>
          <a:p>
            <a:endParaRPr lang="en-US" sz="1200" dirty="0"/>
          </a:p>
          <a:p>
            <a:pPr lvl="8"/>
            <a:r>
              <a:rPr lang="fr-CA" sz="1200" dirty="0"/>
              <a:t>Amélioration de l’indice de perception de la corruption d’Haïti</a:t>
            </a:r>
          </a:p>
          <a:p>
            <a:pPr marL="2057400" lvl="8" indent="0">
              <a:buNone/>
            </a:pPr>
            <a:r>
              <a:rPr lang="fr-CA" sz="1200" dirty="0"/>
              <a:t> </a:t>
            </a:r>
          </a:p>
          <a:p>
            <a:pPr lvl="8"/>
            <a:r>
              <a:rPr lang="fr-CA" sz="1200" dirty="0"/>
              <a:t>Amélioration des capacités structurelles de l’OCPAH</a:t>
            </a:r>
            <a:endParaRPr lang="en-US" sz="1200" dirty="0"/>
          </a:p>
          <a:p>
            <a:pPr marL="2057400" lvl="8" indent="0">
              <a:buNone/>
            </a:pPr>
            <a:r>
              <a:rPr lang="fr-CA" sz="1200" dirty="0"/>
              <a:t> </a:t>
            </a:r>
            <a:endParaRPr lang="en-US" sz="1200" dirty="0"/>
          </a:p>
          <a:p>
            <a:pPr marL="2057400" lvl="8" indent="0">
              <a:buNone/>
            </a:pPr>
            <a:r>
              <a:rPr lang="fr-CA" sz="1200" dirty="0"/>
              <a:t>  </a:t>
            </a:r>
            <a:endParaRPr lang="en-US" sz="1200" dirty="0"/>
          </a:p>
          <a:p>
            <a:pPr marL="2057400" lvl="8" indent="0">
              <a:buNone/>
            </a:pPr>
            <a:endParaRPr lang="en-US" sz="1200" dirty="0"/>
          </a:p>
          <a:p>
            <a:pPr lvl="8"/>
            <a:endParaRPr lang="en-US" sz="1200" dirty="0">
              <a:latin typeface="+mj-lt"/>
            </a:endParaRPr>
          </a:p>
        </p:txBody>
      </p:sp>
      <p:cxnSp>
        <p:nvCxnSpPr>
          <p:cNvPr id="5" name="Straight Connector 4"/>
          <p:cNvCxnSpPr/>
          <p:nvPr/>
        </p:nvCxnSpPr>
        <p:spPr>
          <a:xfrm>
            <a:off x="2286000" y="609600"/>
            <a:ext cx="80010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11" name="Straight Connector 10"/>
          <p:cNvCxnSpPr/>
          <p:nvPr/>
        </p:nvCxnSpPr>
        <p:spPr>
          <a:xfrm>
            <a:off x="4114800" y="609600"/>
            <a:ext cx="19050" cy="5029200"/>
          </a:xfrm>
          <a:prstGeom prst="line">
            <a:avLst/>
          </a:prstGeom>
        </p:spPr>
        <p:style>
          <a:lnRef idx="2">
            <a:schemeClr val="accent2"/>
          </a:lnRef>
          <a:fillRef idx="0">
            <a:schemeClr val="accent2"/>
          </a:fillRef>
          <a:effectRef idx="1">
            <a:schemeClr val="accent2"/>
          </a:effectRef>
          <a:fontRef idx="minor">
            <a:schemeClr val="tx1"/>
          </a:fontRef>
        </p:style>
      </p:cxnSp>
      <p:cxnSp>
        <p:nvCxnSpPr>
          <p:cNvPr id="16" name="Elbow Connector 15"/>
          <p:cNvCxnSpPr/>
          <p:nvPr/>
        </p:nvCxnSpPr>
        <p:spPr>
          <a:xfrm>
            <a:off x="2286000" y="1066800"/>
            <a:ext cx="1752600" cy="228600"/>
          </a:xfrm>
          <a:prstGeom prst="bentConnector3">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8" name="Straight Connector 17"/>
          <p:cNvCxnSpPr/>
          <p:nvPr/>
        </p:nvCxnSpPr>
        <p:spPr>
          <a:xfrm>
            <a:off x="4133850" y="5638800"/>
            <a:ext cx="615315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4114800" y="1447800"/>
            <a:ext cx="6172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133850" y="2057400"/>
            <a:ext cx="61531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133850" y="2667000"/>
            <a:ext cx="616202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3850" y="3124201"/>
            <a:ext cx="6229350" cy="159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133850" y="3581400"/>
            <a:ext cx="62293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133850" y="4114800"/>
            <a:ext cx="61531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133850" y="4724400"/>
            <a:ext cx="61531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33850" y="5181600"/>
            <a:ext cx="62293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0287001" y="609600"/>
            <a:ext cx="17745" cy="5014586"/>
          </a:xfrm>
          <a:prstGeom prst="line">
            <a:avLst/>
          </a:prstGeom>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02106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80">
                                          <p:stCondLst>
                                            <p:cond delay="0"/>
                                          </p:stCondLst>
                                        </p:cTn>
                                        <p:tgtEl>
                                          <p:spTgt spid="2">
                                            <p:txEl>
                                              <p:pRg st="2" end="2"/>
                                            </p:txEl>
                                          </p:spTgt>
                                        </p:tgtEl>
                                      </p:cBhvr>
                                    </p:animEffect>
                                    <p:anim calcmode="lin" valueType="num">
                                      <p:cBhvr>
                                        <p:cTn id="8"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2" end="2"/>
                                            </p:txEl>
                                          </p:spTgt>
                                        </p:tgtEl>
                                      </p:cBhvr>
                                      <p:to x="100000" y="60000"/>
                                    </p:animScale>
                                    <p:animScale>
                                      <p:cBhvr>
                                        <p:cTn id="14" dur="166" decel="50000">
                                          <p:stCondLst>
                                            <p:cond delay="676"/>
                                          </p:stCondLst>
                                        </p:cTn>
                                        <p:tgtEl>
                                          <p:spTgt spid="2">
                                            <p:txEl>
                                              <p:pRg st="2" end="2"/>
                                            </p:txEl>
                                          </p:spTgt>
                                        </p:tgtEl>
                                      </p:cBhvr>
                                      <p:to x="100000" y="100000"/>
                                    </p:animScale>
                                    <p:animScale>
                                      <p:cBhvr>
                                        <p:cTn id="15" dur="26">
                                          <p:stCondLst>
                                            <p:cond delay="1312"/>
                                          </p:stCondLst>
                                        </p:cTn>
                                        <p:tgtEl>
                                          <p:spTgt spid="2">
                                            <p:txEl>
                                              <p:pRg st="2" end="2"/>
                                            </p:txEl>
                                          </p:spTgt>
                                        </p:tgtEl>
                                      </p:cBhvr>
                                      <p:to x="100000" y="80000"/>
                                    </p:animScale>
                                    <p:animScale>
                                      <p:cBhvr>
                                        <p:cTn id="16" dur="166" decel="50000">
                                          <p:stCondLst>
                                            <p:cond delay="1338"/>
                                          </p:stCondLst>
                                        </p:cTn>
                                        <p:tgtEl>
                                          <p:spTgt spid="2">
                                            <p:txEl>
                                              <p:pRg st="2" end="2"/>
                                            </p:txEl>
                                          </p:spTgt>
                                        </p:tgtEl>
                                      </p:cBhvr>
                                      <p:to x="100000" y="100000"/>
                                    </p:animScale>
                                    <p:animScale>
                                      <p:cBhvr>
                                        <p:cTn id="17" dur="26">
                                          <p:stCondLst>
                                            <p:cond delay="1642"/>
                                          </p:stCondLst>
                                        </p:cTn>
                                        <p:tgtEl>
                                          <p:spTgt spid="2">
                                            <p:txEl>
                                              <p:pRg st="2" end="2"/>
                                            </p:txEl>
                                          </p:spTgt>
                                        </p:tgtEl>
                                      </p:cBhvr>
                                      <p:to x="100000" y="90000"/>
                                    </p:animScale>
                                    <p:animScale>
                                      <p:cBhvr>
                                        <p:cTn id="18" dur="166" decel="50000">
                                          <p:stCondLst>
                                            <p:cond delay="1668"/>
                                          </p:stCondLst>
                                        </p:cTn>
                                        <p:tgtEl>
                                          <p:spTgt spid="2">
                                            <p:txEl>
                                              <p:pRg st="2" end="2"/>
                                            </p:txEl>
                                          </p:spTgt>
                                        </p:tgtEl>
                                      </p:cBhvr>
                                      <p:to x="100000" y="100000"/>
                                    </p:animScale>
                                    <p:animScale>
                                      <p:cBhvr>
                                        <p:cTn id="19" dur="26">
                                          <p:stCondLst>
                                            <p:cond delay="1808"/>
                                          </p:stCondLst>
                                        </p:cTn>
                                        <p:tgtEl>
                                          <p:spTgt spid="2">
                                            <p:txEl>
                                              <p:pRg st="2" end="2"/>
                                            </p:txEl>
                                          </p:spTgt>
                                        </p:tgtEl>
                                      </p:cBhvr>
                                      <p:to x="100000" y="95000"/>
                                    </p:animScale>
                                    <p:animScale>
                                      <p:cBhvr>
                                        <p:cTn id="20" dur="166" decel="50000">
                                          <p:stCondLst>
                                            <p:cond delay="1834"/>
                                          </p:stCondLst>
                                        </p:cTn>
                                        <p:tgtEl>
                                          <p:spTgt spid="2">
                                            <p:txEl>
                                              <p:pRg st="2" end="2"/>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wipe(down)">
                                      <p:cBhvr>
                                        <p:cTn id="23" dur="580">
                                          <p:stCondLst>
                                            <p:cond delay="0"/>
                                          </p:stCondLst>
                                        </p:cTn>
                                        <p:tgtEl>
                                          <p:spTgt spid="2">
                                            <p:txEl>
                                              <p:pRg st="4" end="4"/>
                                            </p:txEl>
                                          </p:spTgt>
                                        </p:tgtEl>
                                      </p:cBhvr>
                                    </p:animEffect>
                                    <p:anim calcmode="lin" valueType="num">
                                      <p:cBhvr>
                                        <p:cTn id="2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4" end="4"/>
                                            </p:txEl>
                                          </p:spTgt>
                                        </p:tgtEl>
                                      </p:cBhvr>
                                      <p:to x="100000" y="60000"/>
                                    </p:animScale>
                                    <p:animScale>
                                      <p:cBhvr>
                                        <p:cTn id="30" dur="166" decel="50000">
                                          <p:stCondLst>
                                            <p:cond delay="676"/>
                                          </p:stCondLst>
                                        </p:cTn>
                                        <p:tgtEl>
                                          <p:spTgt spid="2">
                                            <p:txEl>
                                              <p:pRg st="4" end="4"/>
                                            </p:txEl>
                                          </p:spTgt>
                                        </p:tgtEl>
                                      </p:cBhvr>
                                      <p:to x="100000" y="100000"/>
                                    </p:animScale>
                                    <p:animScale>
                                      <p:cBhvr>
                                        <p:cTn id="31" dur="26">
                                          <p:stCondLst>
                                            <p:cond delay="1312"/>
                                          </p:stCondLst>
                                        </p:cTn>
                                        <p:tgtEl>
                                          <p:spTgt spid="2">
                                            <p:txEl>
                                              <p:pRg st="4" end="4"/>
                                            </p:txEl>
                                          </p:spTgt>
                                        </p:tgtEl>
                                      </p:cBhvr>
                                      <p:to x="100000" y="80000"/>
                                    </p:animScale>
                                    <p:animScale>
                                      <p:cBhvr>
                                        <p:cTn id="32" dur="166" decel="50000">
                                          <p:stCondLst>
                                            <p:cond delay="1338"/>
                                          </p:stCondLst>
                                        </p:cTn>
                                        <p:tgtEl>
                                          <p:spTgt spid="2">
                                            <p:txEl>
                                              <p:pRg st="4" end="4"/>
                                            </p:txEl>
                                          </p:spTgt>
                                        </p:tgtEl>
                                      </p:cBhvr>
                                      <p:to x="100000" y="100000"/>
                                    </p:animScale>
                                    <p:animScale>
                                      <p:cBhvr>
                                        <p:cTn id="33" dur="26">
                                          <p:stCondLst>
                                            <p:cond delay="1642"/>
                                          </p:stCondLst>
                                        </p:cTn>
                                        <p:tgtEl>
                                          <p:spTgt spid="2">
                                            <p:txEl>
                                              <p:pRg st="4" end="4"/>
                                            </p:txEl>
                                          </p:spTgt>
                                        </p:tgtEl>
                                      </p:cBhvr>
                                      <p:to x="100000" y="90000"/>
                                    </p:animScale>
                                    <p:animScale>
                                      <p:cBhvr>
                                        <p:cTn id="34" dur="166" decel="50000">
                                          <p:stCondLst>
                                            <p:cond delay="1668"/>
                                          </p:stCondLst>
                                        </p:cTn>
                                        <p:tgtEl>
                                          <p:spTgt spid="2">
                                            <p:txEl>
                                              <p:pRg st="4" end="4"/>
                                            </p:txEl>
                                          </p:spTgt>
                                        </p:tgtEl>
                                      </p:cBhvr>
                                      <p:to x="100000" y="100000"/>
                                    </p:animScale>
                                    <p:animScale>
                                      <p:cBhvr>
                                        <p:cTn id="35" dur="26">
                                          <p:stCondLst>
                                            <p:cond delay="1808"/>
                                          </p:stCondLst>
                                        </p:cTn>
                                        <p:tgtEl>
                                          <p:spTgt spid="2">
                                            <p:txEl>
                                              <p:pRg st="4" end="4"/>
                                            </p:txEl>
                                          </p:spTgt>
                                        </p:tgtEl>
                                      </p:cBhvr>
                                      <p:to x="100000" y="95000"/>
                                    </p:animScale>
                                    <p:animScale>
                                      <p:cBhvr>
                                        <p:cTn id="36" dur="166" decel="50000">
                                          <p:stCondLst>
                                            <p:cond delay="1834"/>
                                          </p:stCondLst>
                                        </p:cTn>
                                        <p:tgtEl>
                                          <p:spTgt spid="2">
                                            <p:txEl>
                                              <p:pRg st="4" end="4"/>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wipe(down)">
                                      <p:cBhvr>
                                        <p:cTn id="39" dur="580">
                                          <p:stCondLst>
                                            <p:cond delay="0"/>
                                          </p:stCondLst>
                                        </p:cTn>
                                        <p:tgtEl>
                                          <p:spTgt spid="2">
                                            <p:txEl>
                                              <p:pRg st="6" end="6"/>
                                            </p:txEl>
                                          </p:spTgt>
                                        </p:tgtEl>
                                      </p:cBhvr>
                                    </p:animEffect>
                                    <p:anim calcmode="lin" valueType="num">
                                      <p:cBhvr>
                                        <p:cTn id="40"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6" end="6"/>
                                            </p:txEl>
                                          </p:spTgt>
                                        </p:tgtEl>
                                      </p:cBhvr>
                                      <p:to x="100000" y="60000"/>
                                    </p:animScale>
                                    <p:animScale>
                                      <p:cBhvr>
                                        <p:cTn id="46" dur="166" decel="50000">
                                          <p:stCondLst>
                                            <p:cond delay="676"/>
                                          </p:stCondLst>
                                        </p:cTn>
                                        <p:tgtEl>
                                          <p:spTgt spid="2">
                                            <p:txEl>
                                              <p:pRg st="6" end="6"/>
                                            </p:txEl>
                                          </p:spTgt>
                                        </p:tgtEl>
                                      </p:cBhvr>
                                      <p:to x="100000" y="100000"/>
                                    </p:animScale>
                                    <p:animScale>
                                      <p:cBhvr>
                                        <p:cTn id="47" dur="26">
                                          <p:stCondLst>
                                            <p:cond delay="1312"/>
                                          </p:stCondLst>
                                        </p:cTn>
                                        <p:tgtEl>
                                          <p:spTgt spid="2">
                                            <p:txEl>
                                              <p:pRg st="6" end="6"/>
                                            </p:txEl>
                                          </p:spTgt>
                                        </p:tgtEl>
                                      </p:cBhvr>
                                      <p:to x="100000" y="80000"/>
                                    </p:animScale>
                                    <p:animScale>
                                      <p:cBhvr>
                                        <p:cTn id="48" dur="166" decel="50000">
                                          <p:stCondLst>
                                            <p:cond delay="1338"/>
                                          </p:stCondLst>
                                        </p:cTn>
                                        <p:tgtEl>
                                          <p:spTgt spid="2">
                                            <p:txEl>
                                              <p:pRg st="6" end="6"/>
                                            </p:txEl>
                                          </p:spTgt>
                                        </p:tgtEl>
                                      </p:cBhvr>
                                      <p:to x="100000" y="100000"/>
                                    </p:animScale>
                                    <p:animScale>
                                      <p:cBhvr>
                                        <p:cTn id="49" dur="26">
                                          <p:stCondLst>
                                            <p:cond delay="1642"/>
                                          </p:stCondLst>
                                        </p:cTn>
                                        <p:tgtEl>
                                          <p:spTgt spid="2">
                                            <p:txEl>
                                              <p:pRg st="6" end="6"/>
                                            </p:txEl>
                                          </p:spTgt>
                                        </p:tgtEl>
                                      </p:cBhvr>
                                      <p:to x="100000" y="90000"/>
                                    </p:animScale>
                                    <p:animScale>
                                      <p:cBhvr>
                                        <p:cTn id="50" dur="166" decel="50000">
                                          <p:stCondLst>
                                            <p:cond delay="1668"/>
                                          </p:stCondLst>
                                        </p:cTn>
                                        <p:tgtEl>
                                          <p:spTgt spid="2">
                                            <p:txEl>
                                              <p:pRg st="6" end="6"/>
                                            </p:txEl>
                                          </p:spTgt>
                                        </p:tgtEl>
                                      </p:cBhvr>
                                      <p:to x="100000" y="100000"/>
                                    </p:animScale>
                                    <p:animScale>
                                      <p:cBhvr>
                                        <p:cTn id="51" dur="26">
                                          <p:stCondLst>
                                            <p:cond delay="1808"/>
                                          </p:stCondLst>
                                        </p:cTn>
                                        <p:tgtEl>
                                          <p:spTgt spid="2">
                                            <p:txEl>
                                              <p:pRg st="6" end="6"/>
                                            </p:txEl>
                                          </p:spTgt>
                                        </p:tgtEl>
                                      </p:cBhvr>
                                      <p:to x="100000" y="95000"/>
                                    </p:animScale>
                                    <p:animScale>
                                      <p:cBhvr>
                                        <p:cTn id="52" dur="166" decel="50000">
                                          <p:stCondLst>
                                            <p:cond delay="1834"/>
                                          </p:stCondLst>
                                        </p:cTn>
                                        <p:tgtEl>
                                          <p:spTgt spid="2">
                                            <p:txEl>
                                              <p:pRg st="6" end="6"/>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wipe(down)">
                                      <p:cBhvr>
                                        <p:cTn id="55" dur="580">
                                          <p:stCondLst>
                                            <p:cond delay="0"/>
                                          </p:stCondLst>
                                        </p:cTn>
                                        <p:tgtEl>
                                          <p:spTgt spid="2">
                                            <p:txEl>
                                              <p:pRg st="8" end="8"/>
                                            </p:txEl>
                                          </p:spTgt>
                                        </p:tgtEl>
                                      </p:cBhvr>
                                    </p:animEffect>
                                    <p:anim calcmode="lin" valueType="num">
                                      <p:cBhvr>
                                        <p:cTn id="56"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8" end="8"/>
                                            </p:txEl>
                                          </p:spTgt>
                                        </p:tgtEl>
                                      </p:cBhvr>
                                      <p:to x="100000" y="60000"/>
                                    </p:animScale>
                                    <p:animScale>
                                      <p:cBhvr>
                                        <p:cTn id="62" dur="166" decel="50000">
                                          <p:stCondLst>
                                            <p:cond delay="676"/>
                                          </p:stCondLst>
                                        </p:cTn>
                                        <p:tgtEl>
                                          <p:spTgt spid="2">
                                            <p:txEl>
                                              <p:pRg st="8" end="8"/>
                                            </p:txEl>
                                          </p:spTgt>
                                        </p:tgtEl>
                                      </p:cBhvr>
                                      <p:to x="100000" y="100000"/>
                                    </p:animScale>
                                    <p:animScale>
                                      <p:cBhvr>
                                        <p:cTn id="63" dur="26">
                                          <p:stCondLst>
                                            <p:cond delay="1312"/>
                                          </p:stCondLst>
                                        </p:cTn>
                                        <p:tgtEl>
                                          <p:spTgt spid="2">
                                            <p:txEl>
                                              <p:pRg st="8" end="8"/>
                                            </p:txEl>
                                          </p:spTgt>
                                        </p:tgtEl>
                                      </p:cBhvr>
                                      <p:to x="100000" y="80000"/>
                                    </p:animScale>
                                    <p:animScale>
                                      <p:cBhvr>
                                        <p:cTn id="64" dur="166" decel="50000">
                                          <p:stCondLst>
                                            <p:cond delay="1338"/>
                                          </p:stCondLst>
                                        </p:cTn>
                                        <p:tgtEl>
                                          <p:spTgt spid="2">
                                            <p:txEl>
                                              <p:pRg st="8" end="8"/>
                                            </p:txEl>
                                          </p:spTgt>
                                        </p:tgtEl>
                                      </p:cBhvr>
                                      <p:to x="100000" y="100000"/>
                                    </p:animScale>
                                    <p:animScale>
                                      <p:cBhvr>
                                        <p:cTn id="65" dur="26">
                                          <p:stCondLst>
                                            <p:cond delay="1642"/>
                                          </p:stCondLst>
                                        </p:cTn>
                                        <p:tgtEl>
                                          <p:spTgt spid="2">
                                            <p:txEl>
                                              <p:pRg st="8" end="8"/>
                                            </p:txEl>
                                          </p:spTgt>
                                        </p:tgtEl>
                                      </p:cBhvr>
                                      <p:to x="100000" y="90000"/>
                                    </p:animScale>
                                    <p:animScale>
                                      <p:cBhvr>
                                        <p:cTn id="66" dur="166" decel="50000">
                                          <p:stCondLst>
                                            <p:cond delay="1668"/>
                                          </p:stCondLst>
                                        </p:cTn>
                                        <p:tgtEl>
                                          <p:spTgt spid="2">
                                            <p:txEl>
                                              <p:pRg st="8" end="8"/>
                                            </p:txEl>
                                          </p:spTgt>
                                        </p:tgtEl>
                                      </p:cBhvr>
                                      <p:to x="100000" y="100000"/>
                                    </p:animScale>
                                    <p:animScale>
                                      <p:cBhvr>
                                        <p:cTn id="67" dur="26">
                                          <p:stCondLst>
                                            <p:cond delay="1808"/>
                                          </p:stCondLst>
                                        </p:cTn>
                                        <p:tgtEl>
                                          <p:spTgt spid="2">
                                            <p:txEl>
                                              <p:pRg st="8" end="8"/>
                                            </p:txEl>
                                          </p:spTgt>
                                        </p:tgtEl>
                                      </p:cBhvr>
                                      <p:to x="100000" y="95000"/>
                                    </p:animScale>
                                    <p:animScale>
                                      <p:cBhvr>
                                        <p:cTn id="68" dur="166" decel="50000">
                                          <p:stCondLst>
                                            <p:cond delay="1834"/>
                                          </p:stCondLst>
                                        </p:cTn>
                                        <p:tgtEl>
                                          <p:spTgt spid="2">
                                            <p:txEl>
                                              <p:pRg st="8" end="8"/>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2">
                                            <p:txEl>
                                              <p:pRg st="10" end="10"/>
                                            </p:txEl>
                                          </p:spTgt>
                                        </p:tgtEl>
                                        <p:attrNameLst>
                                          <p:attrName>style.visibility</p:attrName>
                                        </p:attrNameLst>
                                      </p:cBhvr>
                                      <p:to>
                                        <p:strVal val="visible"/>
                                      </p:to>
                                    </p:set>
                                    <p:animEffect transition="in" filter="wipe(down)">
                                      <p:cBhvr>
                                        <p:cTn id="71" dur="580">
                                          <p:stCondLst>
                                            <p:cond delay="0"/>
                                          </p:stCondLst>
                                        </p:cTn>
                                        <p:tgtEl>
                                          <p:spTgt spid="2">
                                            <p:txEl>
                                              <p:pRg st="10" end="10"/>
                                            </p:txEl>
                                          </p:spTgt>
                                        </p:tgtEl>
                                      </p:cBhvr>
                                    </p:animEffect>
                                    <p:anim calcmode="lin" valueType="num">
                                      <p:cBhvr>
                                        <p:cTn id="72"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xEl>
                                              <p:pRg st="10" end="10"/>
                                            </p:txEl>
                                          </p:spTgt>
                                        </p:tgtEl>
                                      </p:cBhvr>
                                      <p:to x="100000" y="60000"/>
                                    </p:animScale>
                                    <p:animScale>
                                      <p:cBhvr>
                                        <p:cTn id="78" dur="166" decel="50000">
                                          <p:stCondLst>
                                            <p:cond delay="676"/>
                                          </p:stCondLst>
                                        </p:cTn>
                                        <p:tgtEl>
                                          <p:spTgt spid="2">
                                            <p:txEl>
                                              <p:pRg st="10" end="10"/>
                                            </p:txEl>
                                          </p:spTgt>
                                        </p:tgtEl>
                                      </p:cBhvr>
                                      <p:to x="100000" y="100000"/>
                                    </p:animScale>
                                    <p:animScale>
                                      <p:cBhvr>
                                        <p:cTn id="79" dur="26">
                                          <p:stCondLst>
                                            <p:cond delay="1312"/>
                                          </p:stCondLst>
                                        </p:cTn>
                                        <p:tgtEl>
                                          <p:spTgt spid="2">
                                            <p:txEl>
                                              <p:pRg st="10" end="10"/>
                                            </p:txEl>
                                          </p:spTgt>
                                        </p:tgtEl>
                                      </p:cBhvr>
                                      <p:to x="100000" y="80000"/>
                                    </p:animScale>
                                    <p:animScale>
                                      <p:cBhvr>
                                        <p:cTn id="80" dur="166" decel="50000">
                                          <p:stCondLst>
                                            <p:cond delay="1338"/>
                                          </p:stCondLst>
                                        </p:cTn>
                                        <p:tgtEl>
                                          <p:spTgt spid="2">
                                            <p:txEl>
                                              <p:pRg st="10" end="10"/>
                                            </p:txEl>
                                          </p:spTgt>
                                        </p:tgtEl>
                                      </p:cBhvr>
                                      <p:to x="100000" y="100000"/>
                                    </p:animScale>
                                    <p:animScale>
                                      <p:cBhvr>
                                        <p:cTn id="81" dur="26">
                                          <p:stCondLst>
                                            <p:cond delay="1642"/>
                                          </p:stCondLst>
                                        </p:cTn>
                                        <p:tgtEl>
                                          <p:spTgt spid="2">
                                            <p:txEl>
                                              <p:pRg st="10" end="10"/>
                                            </p:txEl>
                                          </p:spTgt>
                                        </p:tgtEl>
                                      </p:cBhvr>
                                      <p:to x="100000" y="90000"/>
                                    </p:animScale>
                                    <p:animScale>
                                      <p:cBhvr>
                                        <p:cTn id="82" dur="166" decel="50000">
                                          <p:stCondLst>
                                            <p:cond delay="1668"/>
                                          </p:stCondLst>
                                        </p:cTn>
                                        <p:tgtEl>
                                          <p:spTgt spid="2">
                                            <p:txEl>
                                              <p:pRg st="10" end="10"/>
                                            </p:txEl>
                                          </p:spTgt>
                                        </p:tgtEl>
                                      </p:cBhvr>
                                      <p:to x="100000" y="100000"/>
                                    </p:animScale>
                                    <p:animScale>
                                      <p:cBhvr>
                                        <p:cTn id="83" dur="26">
                                          <p:stCondLst>
                                            <p:cond delay="1808"/>
                                          </p:stCondLst>
                                        </p:cTn>
                                        <p:tgtEl>
                                          <p:spTgt spid="2">
                                            <p:txEl>
                                              <p:pRg st="10" end="10"/>
                                            </p:txEl>
                                          </p:spTgt>
                                        </p:tgtEl>
                                      </p:cBhvr>
                                      <p:to x="100000" y="95000"/>
                                    </p:animScale>
                                    <p:animScale>
                                      <p:cBhvr>
                                        <p:cTn id="84" dur="166" decel="50000">
                                          <p:stCondLst>
                                            <p:cond delay="1834"/>
                                          </p:stCondLst>
                                        </p:cTn>
                                        <p:tgtEl>
                                          <p:spTgt spid="2">
                                            <p:txEl>
                                              <p:pRg st="10" end="10"/>
                                            </p:txEl>
                                          </p:spTgt>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2">
                                            <p:txEl>
                                              <p:pRg st="12" end="12"/>
                                            </p:txEl>
                                          </p:spTgt>
                                        </p:tgtEl>
                                        <p:attrNameLst>
                                          <p:attrName>style.visibility</p:attrName>
                                        </p:attrNameLst>
                                      </p:cBhvr>
                                      <p:to>
                                        <p:strVal val="visible"/>
                                      </p:to>
                                    </p:set>
                                    <p:animEffect transition="in" filter="wipe(down)">
                                      <p:cBhvr>
                                        <p:cTn id="87" dur="580">
                                          <p:stCondLst>
                                            <p:cond delay="0"/>
                                          </p:stCondLst>
                                        </p:cTn>
                                        <p:tgtEl>
                                          <p:spTgt spid="2">
                                            <p:txEl>
                                              <p:pRg st="12" end="12"/>
                                            </p:txEl>
                                          </p:spTgt>
                                        </p:tgtEl>
                                      </p:cBhvr>
                                    </p:animEffect>
                                    <p:anim calcmode="lin" valueType="num">
                                      <p:cBhvr>
                                        <p:cTn id="88" dur="1822" tmFilter="0,0; 0.14,0.36; 0.43,0.73; 0.71,0.91; 1.0,1.0">
                                          <p:stCondLst>
                                            <p:cond delay="0"/>
                                          </p:stCondLst>
                                        </p:cTn>
                                        <p:tgtEl>
                                          <p:spTgt spid="2">
                                            <p:txEl>
                                              <p:pRg st="12" end="12"/>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12" end="12"/>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12" end="12"/>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12" end="12"/>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12" end="12"/>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12" end="12"/>
                                            </p:txEl>
                                          </p:spTgt>
                                        </p:tgtEl>
                                      </p:cBhvr>
                                      <p:to x="100000" y="60000"/>
                                    </p:animScale>
                                    <p:animScale>
                                      <p:cBhvr>
                                        <p:cTn id="94" dur="166" decel="50000">
                                          <p:stCondLst>
                                            <p:cond delay="676"/>
                                          </p:stCondLst>
                                        </p:cTn>
                                        <p:tgtEl>
                                          <p:spTgt spid="2">
                                            <p:txEl>
                                              <p:pRg st="12" end="12"/>
                                            </p:txEl>
                                          </p:spTgt>
                                        </p:tgtEl>
                                      </p:cBhvr>
                                      <p:to x="100000" y="100000"/>
                                    </p:animScale>
                                    <p:animScale>
                                      <p:cBhvr>
                                        <p:cTn id="95" dur="26">
                                          <p:stCondLst>
                                            <p:cond delay="1312"/>
                                          </p:stCondLst>
                                        </p:cTn>
                                        <p:tgtEl>
                                          <p:spTgt spid="2">
                                            <p:txEl>
                                              <p:pRg st="12" end="12"/>
                                            </p:txEl>
                                          </p:spTgt>
                                        </p:tgtEl>
                                      </p:cBhvr>
                                      <p:to x="100000" y="80000"/>
                                    </p:animScale>
                                    <p:animScale>
                                      <p:cBhvr>
                                        <p:cTn id="96" dur="166" decel="50000">
                                          <p:stCondLst>
                                            <p:cond delay="1338"/>
                                          </p:stCondLst>
                                        </p:cTn>
                                        <p:tgtEl>
                                          <p:spTgt spid="2">
                                            <p:txEl>
                                              <p:pRg st="12" end="12"/>
                                            </p:txEl>
                                          </p:spTgt>
                                        </p:tgtEl>
                                      </p:cBhvr>
                                      <p:to x="100000" y="100000"/>
                                    </p:animScale>
                                    <p:animScale>
                                      <p:cBhvr>
                                        <p:cTn id="97" dur="26">
                                          <p:stCondLst>
                                            <p:cond delay="1642"/>
                                          </p:stCondLst>
                                        </p:cTn>
                                        <p:tgtEl>
                                          <p:spTgt spid="2">
                                            <p:txEl>
                                              <p:pRg st="12" end="12"/>
                                            </p:txEl>
                                          </p:spTgt>
                                        </p:tgtEl>
                                      </p:cBhvr>
                                      <p:to x="100000" y="90000"/>
                                    </p:animScale>
                                    <p:animScale>
                                      <p:cBhvr>
                                        <p:cTn id="98" dur="166" decel="50000">
                                          <p:stCondLst>
                                            <p:cond delay="1668"/>
                                          </p:stCondLst>
                                        </p:cTn>
                                        <p:tgtEl>
                                          <p:spTgt spid="2">
                                            <p:txEl>
                                              <p:pRg st="12" end="12"/>
                                            </p:txEl>
                                          </p:spTgt>
                                        </p:tgtEl>
                                      </p:cBhvr>
                                      <p:to x="100000" y="100000"/>
                                    </p:animScale>
                                    <p:animScale>
                                      <p:cBhvr>
                                        <p:cTn id="99" dur="26">
                                          <p:stCondLst>
                                            <p:cond delay="1808"/>
                                          </p:stCondLst>
                                        </p:cTn>
                                        <p:tgtEl>
                                          <p:spTgt spid="2">
                                            <p:txEl>
                                              <p:pRg st="12" end="12"/>
                                            </p:txEl>
                                          </p:spTgt>
                                        </p:tgtEl>
                                      </p:cBhvr>
                                      <p:to x="100000" y="95000"/>
                                    </p:animScale>
                                    <p:animScale>
                                      <p:cBhvr>
                                        <p:cTn id="100" dur="166" decel="50000">
                                          <p:stCondLst>
                                            <p:cond delay="1834"/>
                                          </p:stCondLst>
                                        </p:cTn>
                                        <p:tgtEl>
                                          <p:spTgt spid="2">
                                            <p:txEl>
                                              <p:pRg st="12" end="12"/>
                                            </p:txEl>
                                          </p:spTgt>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2">
                                            <p:txEl>
                                              <p:pRg st="14" end="14"/>
                                            </p:txEl>
                                          </p:spTgt>
                                        </p:tgtEl>
                                        <p:attrNameLst>
                                          <p:attrName>style.visibility</p:attrName>
                                        </p:attrNameLst>
                                      </p:cBhvr>
                                      <p:to>
                                        <p:strVal val="visible"/>
                                      </p:to>
                                    </p:set>
                                    <p:animEffect transition="in" filter="wipe(down)">
                                      <p:cBhvr>
                                        <p:cTn id="103" dur="580">
                                          <p:stCondLst>
                                            <p:cond delay="0"/>
                                          </p:stCondLst>
                                        </p:cTn>
                                        <p:tgtEl>
                                          <p:spTgt spid="2">
                                            <p:txEl>
                                              <p:pRg st="14" end="14"/>
                                            </p:txEl>
                                          </p:spTgt>
                                        </p:tgtEl>
                                      </p:cBhvr>
                                    </p:animEffect>
                                    <p:anim calcmode="lin" valueType="num">
                                      <p:cBhvr>
                                        <p:cTn id="104" dur="1822" tmFilter="0,0; 0.14,0.36; 0.43,0.73; 0.71,0.91; 1.0,1.0">
                                          <p:stCondLst>
                                            <p:cond delay="0"/>
                                          </p:stCondLst>
                                        </p:cTn>
                                        <p:tgtEl>
                                          <p:spTgt spid="2">
                                            <p:txEl>
                                              <p:pRg st="14" end="14"/>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
                                            <p:txEl>
                                              <p:pRg st="14" end="14"/>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
                                            <p:txEl>
                                              <p:pRg st="14" end="14"/>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
                                            <p:txEl>
                                              <p:pRg st="14" end="14"/>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
                                            <p:txEl>
                                              <p:pRg st="14" end="14"/>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2">
                                            <p:txEl>
                                              <p:pRg st="14" end="14"/>
                                            </p:txEl>
                                          </p:spTgt>
                                        </p:tgtEl>
                                      </p:cBhvr>
                                      <p:to x="100000" y="60000"/>
                                    </p:animScale>
                                    <p:animScale>
                                      <p:cBhvr>
                                        <p:cTn id="110" dur="166" decel="50000">
                                          <p:stCondLst>
                                            <p:cond delay="676"/>
                                          </p:stCondLst>
                                        </p:cTn>
                                        <p:tgtEl>
                                          <p:spTgt spid="2">
                                            <p:txEl>
                                              <p:pRg st="14" end="14"/>
                                            </p:txEl>
                                          </p:spTgt>
                                        </p:tgtEl>
                                      </p:cBhvr>
                                      <p:to x="100000" y="100000"/>
                                    </p:animScale>
                                    <p:animScale>
                                      <p:cBhvr>
                                        <p:cTn id="111" dur="26">
                                          <p:stCondLst>
                                            <p:cond delay="1312"/>
                                          </p:stCondLst>
                                        </p:cTn>
                                        <p:tgtEl>
                                          <p:spTgt spid="2">
                                            <p:txEl>
                                              <p:pRg st="14" end="14"/>
                                            </p:txEl>
                                          </p:spTgt>
                                        </p:tgtEl>
                                      </p:cBhvr>
                                      <p:to x="100000" y="80000"/>
                                    </p:animScale>
                                    <p:animScale>
                                      <p:cBhvr>
                                        <p:cTn id="112" dur="166" decel="50000">
                                          <p:stCondLst>
                                            <p:cond delay="1338"/>
                                          </p:stCondLst>
                                        </p:cTn>
                                        <p:tgtEl>
                                          <p:spTgt spid="2">
                                            <p:txEl>
                                              <p:pRg st="14" end="14"/>
                                            </p:txEl>
                                          </p:spTgt>
                                        </p:tgtEl>
                                      </p:cBhvr>
                                      <p:to x="100000" y="100000"/>
                                    </p:animScale>
                                    <p:animScale>
                                      <p:cBhvr>
                                        <p:cTn id="113" dur="26">
                                          <p:stCondLst>
                                            <p:cond delay="1642"/>
                                          </p:stCondLst>
                                        </p:cTn>
                                        <p:tgtEl>
                                          <p:spTgt spid="2">
                                            <p:txEl>
                                              <p:pRg st="14" end="14"/>
                                            </p:txEl>
                                          </p:spTgt>
                                        </p:tgtEl>
                                      </p:cBhvr>
                                      <p:to x="100000" y="90000"/>
                                    </p:animScale>
                                    <p:animScale>
                                      <p:cBhvr>
                                        <p:cTn id="114" dur="166" decel="50000">
                                          <p:stCondLst>
                                            <p:cond delay="1668"/>
                                          </p:stCondLst>
                                        </p:cTn>
                                        <p:tgtEl>
                                          <p:spTgt spid="2">
                                            <p:txEl>
                                              <p:pRg st="14" end="14"/>
                                            </p:txEl>
                                          </p:spTgt>
                                        </p:tgtEl>
                                      </p:cBhvr>
                                      <p:to x="100000" y="100000"/>
                                    </p:animScale>
                                    <p:animScale>
                                      <p:cBhvr>
                                        <p:cTn id="115" dur="26">
                                          <p:stCondLst>
                                            <p:cond delay="1808"/>
                                          </p:stCondLst>
                                        </p:cTn>
                                        <p:tgtEl>
                                          <p:spTgt spid="2">
                                            <p:txEl>
                                              <p:pRg st="14" end="14"/>
                                            </p:txEl>
                                          </p:spTgt>
                                        </p:tgtEl>
                                      </p:cBhvr>
                                      <p:to x="100000" y="95000"/>
                                    </p:animScale>
                                    <p:animScale>
                                      <p:cBhvr>
                                        <p:cTn id="116" dur="166" decel="50000">
                                          <p:stCondLst>
                                            <p:cond delay="1834"/>
                                          </p:stCondLst>
                                        </p:cTn>
                                        <p:tgtEl>
                                          <p:spTgt spid="2">
                                            <p:txEl>
                                              <p:pRg st="14" end="14"/>
                                            </p:txEl>
                                          </p:spTgt>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2">
                                            <p:txEl>
                                              <p:pRg st="16" end="16"/>
                                            </p:txEl>
                                          </p:spTgt>
                                        </p:tgtEl>
                                        <p:attrNameLst>
                                          <p:attrName>style.visibility</p:attrName>
                                        </p:attrNameLst>
                                      </p:cBhvr>
                                      <p:to>
                                        <p:strVal val="visible"/>
                                      </p:to>
                                    </p:set>
                                    <p:animEffect transition="in" filter="wipe(down)">
                                      <p:cBhvr>
                                        <p:cTn id="119" dur="580">
                                          <p:stCondLst>
                                            <p:cond delay="0"/>
                                          </p:stCondLst>
                                        </p:cTn>
                                        <p:tgtEl>
                                          <p:spTgt spid="2">
                                            <p:txEl>
                                              <p:pRg st="16" end="16"/>
                                            </p:txEl>
                                          </p:spTgt>
                                        </p:tgtEl>
                                      </p:cBhvr>
                                    </p:animEffect>
                                    <p:anim calcmode="lin" valueType="num">
                                      <p:cBhvr>
                                        <p:cTn id="120" dur="1822" tmFilter="0,0; 0.14,0.36; 0.43,0.73; 0.71,0.91; 1.0,1.0">
                                          <p:stCondLst>
                                            <p:cond delay="0"/>
                                          </p:stCondLst>
                                        </p:cTn>
                                        <p:tgtEl>
                                          <p:spTgt spid="2">
                                            <p:txEl>
                                              <p:pRg st="16" end="16"/>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2">
                                            <p:txEl>
                                              <p:pRg st="16" end="16"/>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2">
                                            <p:txEl>
                                              <p:pRg st="16" end="16"/>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2">
                                            <p:txEl>
                                              <p:pRg st="16" end="16"/>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2">
                                            <p:txEl>
                                              <p:pRg st="16" end="16"/>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2">
                                            <p:txEl>
                                              <p:pRg st="16" end="16"/>
                                            </p:txEl>
                                          </p:spTgt>
                                        </p:tgtEl>
                                      </p:cBhvr>
                                      <p:to x="100000" y="60000"/>
                                    </p:animScale>
                                    <p:animScale>
                                      <p:cBhvr>
                                        <p:cTn id="126" dur="166" decel="50000">
                                          <p:stCondLst>
                                            <p:cond delay="676"/>
                                          </p:stCondLst>
                                        </p:cTn>
                                        <p:tgtEl>
                                          <p:spTgt spid="2">
                                            <p:txEl>
                                              <p:pRg st="16" end="16"/>
                                            </p:txEl>
                                          </p:spTgt>
                                        </p:tgtEl>
                                      </p:cBhvr>
                                      <p:to x="100000" y="100000"/>
                                    </p:animScale>
                                    <p:animScale>
                                      <p:cBhvr>
                                        <p:cTn id="127" dur="26">
                                          <p:stCondLst>
                                            <p:cond delay="1312"/>
                                          </p:stCondLst>
                                        </p:cTn>
                                        <p:tgtEl>
                                          <p:spTgt spid="2">
                                            <p:txEl>
                                              <p:pRg st="16" end="16"/>
                                            </p:txEl>
                                          </p:spTgt>
                                        </p:tgtEl>
                                      </p:cBhvr>
                                      <p:to x="100000" y="80000"/>
                                    </p:animScale>
                                    <p:animScale>
                                      <p:cBhvr>
                                        <p:cTn id="128" dur="166" decel="50000">
                                          <p:stCondLst>
                                            <p:cond delay="1338"/>
                                          </p:stCondLst>
                                        </p:cTn>
                                        <p:tgtEl>
                                          <p:spTgt spid="2">
                                            <p:txEl>
                                              <p:pRg st="16" end="16"/>
                                            </p:txEl>
                                          </p:spTgt>
                                        </p:tgtEl>
                                      </p:cBhvr>
                                      <p:to x="100000" y="100000"/>
                                    </p:animScale>
                                    <p:animScale>
                                      <p:cBhvr>
                                        <p:cTn id="129" dur="26">
                                          <p:stCondLst>
                                            <p:cond delay="1642"/>
                                          </p:stCondLst>
                                        </p:cTn>
                                        <p:tgtEl>
                                          <p:spTgt spid="2">
                                            <p:txEl>
                                              <p:pRg st="16" end="16"/>
                                            </p:txEl>
                                          </p:spTgt>
                                        </p:tgtEl>
                                      </p:cBhvr>
                                      <p:to x="100000" y="90000"/>
                                    </p:animScale>
                                    <p:animScale>
                                      <p:cBhvr>
                                        <p:cTn id="130" dur="166" decel="50000">
                                          <p:stCondLst>
                                            <p:cond delay="1668"/>
                                          </p:stCondLst>
                                        </p:cTn>
                                        <p:tgtEl>
                                          <p:spTgt spid="2">
                                            <p:txEl>
                                              <p:pRg st="16" end="16"/>
                                            </p:txEl>
                                          </p:spTgt>
                                        </p:tgtEl>
                                      </p:cBhvr>
                                      <p:to x="100000" y="100000"/>
                                    </p:animScale>
                                    <p:animScale>
                                      <p:cBhvr>
                                        <p:cTn id="131" dur="26">
                                          <p:stCondLst>
                                            <p:cond delay="1808"/>
                                          </p:stCondLst>
                                        </p:cTn>
                                        <p:tgtEl>
                                          <p:spTgt spid="2">
                                            <p:txEl>
                                              <p:pRg st="16" end="16"/>
                                            </p:txEl>
                                          </p:spTgt>
                                        </p:tgtEl>
                                      </p:cBhvr>
                                      <p:to x="100000" y="95000"/>
                                    </p:animScale>
                                    <p:animScale>
                                      <p:cBhvr>
                                        <p:cTn id="132" dur="166" decel="50000">
                                          <p:stCondLst>
                                            <p:cond delay="1834"/>
                                          </p:stCondLst>
                                        </p:cTn>
                                        <p:tgtEl>
                                          <p:spTgt spid="2">
                                            <p:txEl>
                                              <p:pRg st="16" end="16"/>
                                            </p:txEl>
                                          </p:spTgt>
                                        </p:tgtEl>
                                      </p:cBhvr>
                                      <p:to x="100000" y="100000"/>
                                    </p:animScale>
                                  </p:childTnLst>
                                </p:cTn>
                              </p:par>
                              <p:par>
                                <p:cTn id="133" presetID="26" presetClass="entr" presetSubtype="0" fill="hold" grpId="0" nodeType="withEffect">
                                  <p:stCondLst>
                                    <p:cond delay="0"/>
                                  </p:stCondLst>
                                  <p:childTnLst>
                                    <p:set>
                                      <p:cBhvr>
                                        <p:cTn id="134" dur="1" fill="hold">
                                          <p:stCondLst>
                                            <p:cond delay="0"/>
                                          </p:stCondLst>
                                        </p:cTn>
                                        <p:tgtEl>
                                          <p:spTgt spid="2">
                                            <p:txEl>
                                              <p:pRg st="18" end="18"/>
                                            </p:txEl>
                                          </p:spTgt>
                                        </p:tgtEl>
                                        <p:attrNameLst>
                                          <p:attrName>style.visibility</p:attrName>
                                        </p:attrNameLst>
                                      </p:cBhvr>
                                      <p:to>
                                        <p:strVal val="visible"/>
                                      </p:to>
                                    </p:set>
                                    <p:animEffect transition="in" filter="wipe(down)">
                                      <p:cBhvr>
                                        <p:cTn id="135" dur="580">
                                          <p:stCondLst>
                                            <p:cond delay="0"/>
                                          </p:stCondLst>
                                        </p:cTn>
                                        <p:tgtEl>
                                          <p:spTgt spid="2">
                                            <p:txEl>
                                              <p:pRg st="18" end="18"/>
                                            </p:txEl>
                                          </p:spTgt>
                                        </p:tgtEl>
                                      </p:cBhvr>
                                    </p:animEffect>
                                    <p:anim calcmode="lin" valueType="num">
                                      <p:cBhvr>
                                        <p:cTn id="136" dur="1822" tmFilter="0,0; 0.14,0.36; 0.43,0.73; 0.71,0.91; 1.0,1.0">
                                          <p:stCondLst>
                                            <p:cond delay="0"/>
                                          </p:stCondLst>
                                        </p:cTn>
                                        <p:tgtEl>
                                          <p:spTgt spid="2">
                                            <p:txEl>
                                              <p:pRg st="18" end="18"/>
                                            </p:txEl>
                                          </p:spTgt>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2">
                                            <p:txEl>
                                              <p:pRg st="18" end="18"/>
                                            </p:txEl>
                                          </p:spTgt>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2">
                                            <p:txEl>
                                              <p:pRg st="18" end="18"/>
                                            </p:txEl>
                                          </p:spTgt>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2">
                                            <p:txEl>
                                              <p:pRg st="18" end="18"/>
                                            </p:txEl>
                                          </p:spTgt>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2">
                                            <p:txEl>
                                              <p:pRg st="18" end="18"/>
                                            </p:txEl>
                                          </p:spTgt>
                                        </p:tgtEl>
                                        <p:attrNameLst>
                                          <p:attrName>ppt_y</p:attrName>
                                        </p:attrNameLst>
                                      </p:cBhvr>
                                      <p:tavLst>
                                        <p:tav tm="0" fmla="#ppt_y-sin(pi*$)/81">
                                          <p:val>
                                            <p:fltVal val="0"/>
                                          </p:val>
                                        </p:tav>
                                        <p:tav tm="100000">
                                          <p:val>
                                            <p:fltVal val="1"/>
                                          </p:val>
                                        </p:tav>
                                      </p:tavLst>
                                    </p:anim>
                                    <p:animScale>
                                      <p:cBhvr>
                                        <p:cTn id="141" dur="26">
                                          <p:stCondLst>
                                            <p:cond delay="650"/>
                                          </p:stCondLst>
                                        </p:cTn>
                                        <p:tgtEl>
                                          <p:spTgt spid="2">
                                            <p:txEl>
                                              <p:pRg st="18" end="18"/>
                                            </p:txEl>
                                          </p:spTgt>
                                        </p:tgtEl>
                                      </p:cBhvr>
                                      <p:to x="100000" y="60000"/>
                                    </p:animScale>
                                    <p:animScale>
                                      <p:cBhvr>
                                        <p:cTn id="142" dur="166" decel="50000">
                                          <p:stCondLst>
                                            <p:cond delay="676"/>
                                          </p:stCondLst>
                                        </p:cTn>
                                        <p:tgtEl>
                                          <p:spTgt spid="2">
                                            <p:txEl>
                                              <p:pRg st="18" end="18"/>
                                            </p:txEl>
                                          </p:spTgt>
                                        </p:tgtEl>
                                      </p:cBhvr>
                                      <p:to x="100000" y="100000"/>
                                    </p:animScale>
                                    <p:animScale>
                                      <p:cBhvr>
                                        <p:cTn id="143" dur="26">
                                          <p:stCondLst>
                                            <p:cond delay="1312"/>
                                          </p:stCondLst>
                                        </p:cTn>
                                        <p:tgtEl>
                                          <p:spTgt spid="2">
                                            <p:txEl>
                                              <p:pRg st="18" end="18"/>
                                            </p:txEl>
                                          </p:spTgt>
                                        </p:tgtEl>
                                      </p:cBhvr>
                                      <p:to x="100000" y="80000"/>
                                    </p:animScale>
                                    <p:animScale>
                                      <p:cBhvr>
                                        <p:cTn id="144" dur="166" decel="50000">
                                          <p:stCondLst>
                                            <p:cond delay="1338"/>
                                          </p:stCondLst>
                                        </p:cTn>
                                        <p:tgtEl>
                                          <p:spTgt spid="2">
                                            <p:txEl>
                                              <p:pRg st="18" end="18"/>
                                            </p:txEl>
                                          </p:spTgt>
                                        </p:tgtEl>
                                      </p:cBhvr>
                                      <p:to x="100000" y="100000"/>
                                    </p:animScale>
                                    <p:animScale>
                                      <p:cBhvr>
                                        <p:cTn id="145" dur="26">
                                          <p:stCondLst>
                                            <p:cond delay="1642"/>
                                          </p:stCondLst>
                                        </p:cTn>
                                        <p:tgtEl>
                                          <p:spTgt spid="2">
                                            <p:txEl>
                                              <p:pRg st="18" end="18"/>
                                            </p:txEl>
                                          </p:spTgt>
                                        </p:tgtEl>
                                      </p:cBhvr>
                                      <p:to x="100000" y="90000"/>
                                    </p:animScale>
                                    <p:animScale>
                                      <p:cBhvr>
                                        <p:cTn id="146" dur="166" decel="50000">
                                          <p:stCondLst>
                                            <p:cond delay="1668"/>
                                          </p:stCondLst>
                                        </p:cTn>
                                        <p:tgtEl>
                                          <p:spTgt spid="2">
                                            <p:txEl>
                                              <p:pRg st="18" end="18"/>
                                            </p:txEl>
                                          </p:spTgt>
                                        </p:tgtEl>
                                      </p:cBhvr>
                                      <p:to x="100000" y="100000"/>
                                    </p:animScale>
                                    <p:animScale>
                                      <p:cBhvr>
                                        <p:cTn id="147" dur="26">
                                          <p:stCondLst>
                                            <p:cond delay="1808"/>
                                          </p:stCondLst>
                                        </p:cTn>
                                        <p:tgtEl>
                                          <p:spTgt spid="2">
                                            <p:txEl>
                                              <p:pRg st="18" end="18"/>
                                            </p:txEl>
                                          </p:spTgt>
                                        </p:tgtEl>
                                      </p:cBhvr>
                                      <p:to x="100000" y="95000"/>
                                    </p:animScale>
                                    <p:animScale>
                                      <p:cBhvr>
                                        <p:cTn id="148" dur="166" decel="50000">
                                          <p:stCondLst>
                                            <p:cond delay="1834"/>
                                          </p:stCondLst>
                                        </p:cTn>
                                        <p:tgtEl>
                                          <p:spTgt spid="2">
                                            <p:txEl>
                                              <p:pRg st="18" end="18"/>
                                            </p:txEl>
                                          </p:spTgt>
                                        </p:tgtEl>
                                      </p:cBhvr>
                                      <p:to x="100000" y="100000"/>
                                    </p:animScale>
                                  </p:childTnLst>
                                </p:cTn>
                              </p:par>
                              <p:par>
                                <p:cTn id="149" presetID="26" presetClass="entr" presetSubtype="0" fill="hold" grpId="0" nodeType="withEffect">
                                  <p:stCondLst>
                                    <p:cond delay="0"/>
                                  </p:stCondLst>
                                  <p:childTnLst>
                                    <p:set>
                                      <p:cBhvr>
                                        <p:cTn id="150" dur="1" fill="hold">
                                          <p:stCondLst>
                                            <p:cond delay="0"/>
                                          </p:stCondLst>
                                        </p:cTn>
                                        <p:tgtEl>
                                          <p:spTgt spid="2">
                                            <p:txEl>
                                              <p:pRg st="19" end="19"/>
                                            </p:txEl>
                                          </p:spTgt>
                                        </p:tgtEl>
                                        <p:attrNameLst>
                                          <p:attrName>style.visibility</p:attrName>
                                        </p:attrNameLst>
                                      </p:cBhvr>
                                      <p:to>
                                        <p:strVal val="visible"/>
                                      </p:to>
                                    </p:set>
                                    <p:animEffect transition="in" filter="wipe(down)">
                                      <p:cBhvr>
                                        <p:cTn id="151" dur="580">
                                          <p:stCondLst>
                                            <p:cond delay="0"/>
                                          </p:stCondLst>
                                        </p:cTn>
                                        <p:tgtEl>
                                          <p:spTgt spid="2">
                                            <p:txEl>
                                              <p:pRg st="19" end="19"/>
                                            </p:txEl>
                                          </p:spTgt>
                                        </p:tgtEl>
                                      </p:cBhvr>
                                    </p:animEffect>
                                    <p:anim calcmode="lin" valueType="num">
                                      <p:cBhvr>
                                        <p:cTn id="152" dur="1822" tmFilter="0,0; 0.14,0.36; 0.43,0.73; 0.71,0.91; 1.0,1.0">
                                          <p:stCondLst>
                                            <p:cond delay="0"/>
                                          </p:stCondLst>
                                        </p:cTn>
                                        <p:tgtEl>
                                          <p:spTgt spid="2">
                                            <p:txEl>
                                              <p:pRg st="19" end="19"/>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
                                            <p:txEl>
                                              <p:pRg st="19" end="19"/>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
                                            <p:txEl>
                                              <p:pRg st="19" end="19"/>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
                                            <p:txEl>
                                              <p:pRg st="19" end="19"/>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
                                            <p:txEl>
                                              <p:pRg st="19" end="19"/>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2">
                                            <p:txEl>
                                              <p:pRg st="19" end="19"/>
                                            </p:txEl>
                                          </p:spTgt>
                                        </p:tgtEl>
                                      </p:cBhvr>
                                      <p:to x="100000" y="60000"/>
                                    </p:animScale>
                                    <p:animScale>
                                      <p:cBhvr>
                                        <p:cTn id="158" dur="166" decel="50000">
                                          <p:stCondLst>
                                            <p:cond delay="676"/>
                                          </p:stCondLst>
                                        </p:cTn>
                                        <p:tgtEl>
                                          <p:spTgt spid="2">
                                            <p:txEl>
                                              <p:pRg st="19" end="19"/>
                                            </p:txEl>
                                          </p:spTgt>
                                        </p:tgtEl>
                                      </p:cBhvr>
                                      <p:to x="100000" y="100000"/>
                                    </p:animScale>
                                    <p:animScale>
                                      <p:cBhvr>
                                        <p:cTn id="159" dur="26">
                                          <p:stCondLst>
                                            <p:cond delay="1312"/>
                                          </p:stCondLst>
                                        </p:cTn>
                                        <p:tgtEl>
                                          <p:spTgt spid="2">
                                            <p:txEl>
                                              <p:pRg st="19" end="19"/>
                                            </p:txEl>
                                          </p:spTgt>
                                        </p:tgtEl>
                                      </p:cBhvr>
                                      <p:to x="100000" y="80000"/>
                                    </p:animScale>
                                    <p:animScale>
                                      <p:cBhvr>
                                        <p:cTn id="160" dur="166" decel="50000">
                                          <p:stCondLst>
                                            <p:cond delay="1338"/>
                                          </p:stCondLst>
                                        </p:cTn>
                                        <p:tgtEl>
                                          <p:spTgt spid="2">
                                            <p:txEl>
                                              <p:pRg st="19" end="19"/>
                                            </p:txEl>
                                          </p:spTgt>
                                        </p:tgtEl>
                                      </p:cBhvr>
                                      <p:to x="100000" y="100000"/>
                                    </p:animScale>
                                    <p:animScale>
                                      <p:cBhvr>
                                        <p:cTn id="161" dur="26">
                                          <p:stCondLst>
                                            <p:cond delay="1642"/>
                                          </p:stCondLst>
                                        </p:cTn>
                                        <p:tgtEl>
                                          <p:spTgt spid="2">
                                            <p:txEl>
                                              <p:pRg st="19" end="19"/>
                                            </p:txEl>
                                          </p:spTgt>
                                        </p:tgtEl>
                                      </p:cBhvr>
                                      <p:to x="100000" y="90000"/>
                                    </p:animScale>
                                    <p:animScale>
                                      <p:cBhvr>
                                        <p:cTn id="162" dur="166" decel="50000">
                                          <p:stCondLst>
                                            <p:cond delay="1668"/>
                                          </p:stCondLst>
                                        </p:cTn>
                                        <p:tgtEl>
                                          <p:spTgt spid="2">
                                            <p:txEl>
                                              <p:pRg st="19" end="19"/>
                                            </p:txEl>
                                          </p:spTgt>
                                        </p:tgtEl>
                                      </p:cBhvr>
                                      <p:to x="100000" y="100000"/>
                                    </p:animScale>
                                    <p:animScale>
                                      <p:cBhvr>
                                        <p:cTn id="163" dur="26">
                                          <p:stCondLst>
                                            <p:cond delay="1808"/>
                                          </p:stCondLst>
                                        </p:cTn>
                                        <p:tgtEl>
                                          <p:spTgt spid="2">
                                            <p:txEl>
                                              <p:pRg st="19" end="19"/>
                                            </p:txEl>
                                          </p:spTgt>
                                        </p:tgtEl>
                                      </p:cBhvr>
                                      <p:to x="100000" y="95000"/>
                                    </p:animScale>
                                    <p:animScale>
                                      <p:cBhvr>
                                        <p:cTn id="164" dur="166" decel="50000">
                                          <p:stCondLst>
                                            <p:cond delay="1834"/>
                                          </p:stCondLst>
                                        </p:cTn>
                                        <p:tgtEl>
                                          <p:spTgt spid="2">
                                            <p:txEl>
                                              <p:pRg st="19" end="19"/>
                                            </p:txEl>
                                          </p:spTgt>
                                        </p:tgtEl>
                                      </p:cBhvr>
                                      <p:to x="100000" y="100000"/>
                                    </p:animScale>
                                  </p:childTnLst>
                                </p:cTn>
                              </p:par>
                              <p:par>
                                <p:cTn id="165" presetID="26" presetClass="entr" presetSubtype="0" fill="hold" grpId="0" nodeType="withEffect">
                                  <p:stCondLst>
                                    <p:cond delay="0"/>
                                  </p:stCondLst>
                                  <p:childTnLst>
                                    <p:set>
                                      <p:cBhvr>
                                        <p:cTn id="166" dur="1" fill="hold">
                                          <p:stCondLst>
                                            <p:cond delay="0"/>
                                          </p:stCondLst>
                                        </p:cTn>
                                        <p:tgtEl>
                                          <p:spTgt spid="2">
                                            <p:txEl>
                                              <p:pRg st="20" end="20"/>
                                            </p:txEl>
                                          </p:spTgt>
                                        </p:tgtEl>
                                        <p:attrNameLst>
                                          <p:attrName>style.visibility</p:attrName>
                                        </p:attrNameLst>
                                      </p:cBhvr>
                                      <p:to>
                                        <p:strVal val="visible"/>
                                      </p:to>
                                    </p:set>
                                    <p:animEffect transition="in" filter="wipe(down)">
                                      <p:cBhvr>
                                        <p:cTn id="167" dur="580">
                                          <p:stCondLst>
                                            <p:cond delay="0"/>
                                          </p:stCondLst>
                                        </p:cTn>
                                        <p:tgtEl>
                                          <p:spTgt spid="2">
                                            <p:txEl>
                                              <p:pRg st="20" end="20"/>
                                            </p:txEl>
                                          </p:spTgt>
                                        </p:tgtEl>
                                      </p:cBhvr>
                                    </p:animEffect>
                                    <p:anim calcmode="lin" valueType="num">
                                      <p:cBhvr>
                                        <p:cTn id="168" dur="1822" tmFilter="0,0; 0.14,0.36; 0.43,0.73; 0.71,0.91; 1.0,1.0">
                                          <p:stCondLst>
                                            <p:cond delay="0"/>
                                          </p:stCondLst>
                                        </p:cTn>
                                        <p:tgtEl>
                                          <p:spTgt spid="2">
                                            <p:txEl>
                                              <p:pRg st="20" end="20"/>
                                            </p:txEl>
                                          </p:spTgt>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2">
                                            <p:txEl>
                                              <p:pRg st="20" end="20"/>
                                            </p:txEl>
                                          </p:spTgt>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2">
                                            <p:txEl>
                                              <p:pRg st="20" end="20"/>
                                            </p:txEl>
                                          </p:spTgt>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2">
                                            <p:txEl>
                                              <p:pRg st="20" end="20"/>
                                            </p:txEl>
                                          </p:spTgt>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2">
                                            <p:txEl>
                                              <p:pRg st="20" end="20"/>
                                            </p:txEl>
                                          </p:spTgt>
                                        </p:tgtEl>
                                        <p:attrNameLst>
                                          <p:attrName>ppt_y</p:attrName>
                                        </p:attrNameLst>
                                      </p:cBhvr>
                                      <p:tavLst>
                                        <p:tav tm="0" fmla="#ppt_y-sin(pi*$)/81">
                                          <p:val>
                                            <p:fltVal val="0"/>
                                          </p:val>
                                        </p:tav>
                                        <p:tav tm="100000">
                                          <p:val>
                                            <p:fltVal val="1"/>
                                          </p:val>
                                        </p:tav>
                                      </p:tavLst>
                                    </p:anim>
                                    <p:animScale>
                                      <p:cBhvr>
                                        <p:cTn id="173" dur="26">
                                          <p:stCondLst>
                                            <p:cond delay="650"/>
                                          </p:stCondLst>
                                        </p:cTn>
                                        <p:tgtEl>
                                          <p:spTgt spid="2">
                                            <p:txEl>
                                              <p:pRg st="20" end="20"/>
                                            </p:txEl>
                                          </p:spTgt>
                                        </p:tgtEl>
                                      </p:cBhvr>
                                      <p:to x="100000" y="60000"/>
                                    </p:animScale>
                                    <p:animScale>
                                      <p:cBhvr>
                                        <p:cTn id="174" dur="166" decel="50000">
                                          <p:stCondLst>
                                            <p:cond delay="676"/>
                                          </p:stCondLst>
                                        </p:cTn>
                                        <p:tgtEl>
                                          <p:spTgt spid="2">
                                            <p:txEl>
                                              <p:pRg st="20" end="20"/>
                                            </p:txEl>
                                          </p:spTgt>
                                        </p:tgtEl>
                                      </p:cBhvr>
                                      <p:to x="100000" y="100000"/>
                                    </p:animScale>
                                    <p:animScale>
                                      <p:cBhvr>
                                        <p:cTn id="175" dur="26">
                                          <p:stCondLst>
                                            <p:cond delay="1312"/>
                                          </p:stCondLst>
                                        </p:cTn>
                                        <p:tgtEl>
                                          <p:spTgt spid="2">
                                            <p:txEl>
                                              <p:pRg st="20" end="20"/>
                                            </p:txEl>
                                          </p:spTgt>
                                        </p:tgtEl>
                                      </p:cBhvr>
                                      <p:to x="100000" y="80000"/>
                                    </p:animScale>
                                    <p:animScale>
                                      <p:cBhvr>
                                        <p:cTn id="176" dur="166" decel="50000">
                                          <p:stCondLst>
                                            <p:cond delay="1338"/>
                                          </p:stCondLst>
                                        </p:cTn>
                                        <p:tgtEl>
                                          <p:spTgt spid="2">
                                            <p:txEl>
                                              <p:pRg st="20" end="20"/>
                                            </p:txEl>
                                          </p:spTgt>
                                        </p:tgtEl>
                                      </p:cBhvr>
                                      <p:to x="100000" y="100000"/>
                                    </p:animScale>
                                    <p:animScale>
                                      <p:cBhvr>
                                        <p:cTn id="177" dur="26">
                                          <p:stCondLst>
                                            <p:cond delay="1642"/>
                                          </p:stCondLst>
                                        </p:cTn>
                                        <p:tgtEl>
                                          <p:spTgt spid="2">
                                            <p:txEl>
                                              <p:pRg st="20" end="20"/>
                                            </p:txEl>
                                          </p:spTgt>
                                        </p:tgtEl>
                                      </p:cBhvr>
                                      <p:to x="100000" y="90000"/>
                                    </p:animScale>
                                    <p:animScale>
                                      <p:cBhvr>
                                        <p:cTn id="178" dur="166" decel="50000">
                                          <p:stCondLst>
                                            <p:cond delay="1668"/>
                                          </p:stCondLst>
                                        </p:cTn>
                                        <p:tgtEl>
                                          <p:spTgt spid="2">
                                            <p:txEl>
                                              <p:pRg st="20" end="20"/>
                                            </p:txEl>
                                          </p:spTgt>
                                        </p:tgtEl>
                                      </p:cBhvr>
                                      <p:to x="100000" y="100000"/>
                                    </p:animScale>
                                    <p:animScale>
                                      <p:cBhvr>
                                        <p:cTn id="179" dur="26">
                                          <p:stCondLst>
                                            <p:cond delay="1808"/>
                                          </p:stCondLst>
                                        </p:cTn>
                                        <p:tgtEl>
                                          <p:spTgt spid="2">
                                            <p:txEl>
                                              <p:pRg st="20" end="20"/>
                                            </p:txEl>
                                          </p:spTgt>
                                        </p:tgtEl>
                                      </p:cBhvr>
                                      <p:to x="100000" y="95000"/>
                                    </p:animScale>
                                    <p:animScale>
                                      <p:cBhvr>
                                        <p:cTn id="180" dur="166" decel="50000">
                                          <p:stCondLst>
                                            <p:cond delay="1834"/>
                                          </p:stCondLst>
                                        </p:cTn>
                                        <p:tgtEl>
                                          <p:spTgt spid="2">
                                            <p:txEl>
                                              <p:pRg st="20" end="20"/>
                                            </p:txEl>
                                          </p:spTgt>
                                        </p:tgtEl>
                                      </p:cBhvr>
                                      <p:to x="100000" y="100000"/>
                                    </p:animScale>
                                  </p:childTnLst>
                                </p:cTn>
                              </p:par>
                              <p:par>
                                <p:cTn id="181" presetID="26" presetClass="entr" presetSubtype="0" fill="hold" grpId="0" nodeType="withEffect">
                                  <p:stCondLst>
                                    <p:cond delay="0"/>
                                  </p:stCondLst>
                                  <p:childTnLst>
                                    <p:set>
                                      <p:cBhvr>
                                        <p:cTn id="182" dur="1" fill="hold">
                                          <p:stCondLst>
                                            <p:cond delay="0"/>
                                          </p:stCondLst>
                                        </p:cTn>
                                        <p:tgtEl>
                                          <p:spTgt spid="2">
                                            <p:txEl>
                                              <p:pRg st="21" end="21"/>
                                            </p:txEl>
                                          </p:spTgt>
                                        </p:tgtEl>
                                        <p:attrNameLst>
                                          <p:attrName>style.visibility</p:attrName>
                                        </p:attrNameLst>
                                      </p:cBhvr>
                                      <p:to>
                                        <p:strVal val="visible"/>
                                      </p:to>
                                    </p:set>
                                    <p:animEffect transition="in" filter="wipe(down)">
                                      <p:cBhvr>
                                        <p:cTn id="183" dur="580">
                                          <p:stCondLst>
                                            <p:cond delay="0"/>
                                          </p:stCondLst>
                                        </p:cTn>
                                        <p:tgtEl>
                                          <p:spTgt spid="2">
                                            <p:txEl>
                                              <p:pRg st="21" end="21"/>
                                            </p:txEl>
                                          </p:spTgt>
                                        </p:tgtEl>
                                      </p:cBhvr>
                                    </p:animEffect>
                                    <p:anim calcmode="lin" valueType="num">
                                      <p:cBhvr>
                                        <p:cTn id="184" dur="1822" tmFilter="0,0; 0.14,0.36; 0.43,0.73; 0.71,0.91; 1.0,1.0">
                                          <p:stCondLst>
                                            <p:cond delay="0"/>
                                          </p:stCondLst>
                                        </p:cTn>
                                        <p:tgtEl>
                                          <p:spTgt spid="2">
                                            <p:txEl>
                                              <p:pRg st="21" end="21"/>
                                            </p:txEl>
                                          </p:spTgt>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2">
                                            <p:txEl>
                                              <p:pRg st="21" end="21"/>
                                            </p:txEl>
                                          </p:spTgt>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2">
                                            <p:txEl>
                                              <p:pRg st="21" end="21"/>
                                            </p:txEl>
                                          </p:spTgt>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2">
                                            <p:txEl>
                                              <p:pRg st="21" end="21"/>
                                            </p:txEl>
                                          </p:spTgt>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2">
                                            <p:txEl>
                                              <p:pRg st="21" end="21"/>
                                            </p:txEl>
                                          </p:spTgt>
                                        </p:tgtEl>
                                        <p:attrNameLst>
                                          <p:attrName>ppt_y</p:attrName>
                                        </p:attrNameLst>
                                      </p:cBhvr>
                                      <p:tavLst>
                                        <p:tav tm="0" fmla="#ppt_y-sin(pi*$)/81">
                                          <p:val>
                                            <p:fltVal val="0"/>
                                          </p:val>
                                        </p:tav>
                                        <p:tav tm="100000">
                                          <p:val>
                                            <p:fltVal val="1"/>
                                          </p:val>
                                        </p:tav>
                                      </p:tavLst>
                                    </p:anim>
                                    <p:animScale>
                                      <p:cBhvr>
                                        <p:cTn id="189" dur="26">
                                          <p:stCondLst>
                                            <p:cond delay="650"/>
                                          </p:stCondLst>
                                        </p:cTn>
                                        <p:tgtEl>
                                          <p:spTgt spid="2">
                                            <p:txEl>
                                              <p:pRg st="21" end="21"/>
                                            </p:txEl>
                                          </p:spTgt>
                                        </p:tgtEl>
                                      </p:cBhvr>
                                      <p:to x="100000" y="60000"/>
                                    </p:animScale>
                                    <p:animScale>
                                      <p:cBhvr>
                                        <p:cTn id="190" dur="166" decel="50000">
                                          <p:stCondLst>
                                            <p:cond delay="676"/>
                                          </p:stCondLst>
                                        </p:cTn>
                                        <p:tgtEl>
                                          <p:spTgt spid="2">
                                            <p:txEl>
                                              <p:pRg st="21" end="21"/>
                                            </p:txEl>
                                          </p:spTgt>
                                        </p:tgtEl>
                                      </p:cBhvr>
                                      <p:to x="100000" y="100000"/>
                                    </p:animScale>
                                    <p:animScale>
                                      <p:cBhvr>
                                        <p:cTn id="191" dur="26">
                                          <p:stCondLst>
                                            <p:cond delay="1312"/>
                                          </p:stCondLst>
                                        </p:cTn>
                                        <p:tgtEl>
                                          <p:spTgt spid="2">
                                            <p:txEl>
                                              <p:pRg st="21" end="21"/>
                                            </p:txEl>
                                          </p:spTgt>
                                        </p:tgtEl>
                                      </p:cBhvr>
                                      <p:to x="100000" y="80000"/>
                                    </p:animScale>
                                    <p:animScale>
                                      <p:cBhvr>
                                        <p:cTn id="192" dur="166" decel="50000">
                                          <p:stCondLst>
                                            <p:cond delay="1338"/>
                                          </p:stCondLst>
                                        </p:cTn>
                                        <p:tgtEl>
                                          <p:spTgt spid="2">
                                            <p:txEl>
                                              <p:pRg st="21" end="21"/>
                                            </p:txEl>
                                          </p:spTgt>
                                        </p:tgtEl>
                                      </p:cBhvr>
                                      <p:to x="100000" y="100000"/>
                                    </p:animScale>
                                    <p:animScale>
                                      <p:cBhvr>
                                        <p:cTn id="193" dur="26">
                                          <p:stCondLst>
                                            <p:cond delay="1642"/>
                                          </p:stCondLst>
                                        </p:cTn>
                                        <p:tgtEl>
                                          <p:spTgt spid="2">
                                            <p:txEl>
                                              <p:pRg st="21" end="21"/>
                                            </p:txEl>
                                          </p:spTgt>
                                        </p:tgtEl>
                                      </p:cBhvr>
                                      <p:to x="100000" y="90000"/>
                                    </p:animScale>
                                    <p:animScale>
                                      <p:cBhvr>
                                        <p:cTn id="194" dur="166" decel="50000">
                                          <p:stCondLst>
                                            <p:cond delay="1668"/>
                                          </p:stCondLst>
                                        </p:cTn>
                                        <p:tgtEl>
                                          <p:spTgt spid="2">
                                            <p:txEl>
                                              <p:pRg st="21" end="21"/>
                                            </p:txEl>
                                          </p:spTgt>
                                        </p:tgtEl>
                                      </p:cBhvr>
                                      <p:to x="100000" y="100000"/>
                                    </p:animScale>
                                    <p:animScale>
                                      <p:cBhvr>
                                        <p:cTn id="195" dur="26">
                                          <p:stCondLst>
                                            <p:cond delay="1808"/>
                                          </p:stCondLst>
                                        </p:cTn>
                                        <p:tgtEl>
                                          <p:spTgt spid="2">
                                            <p:txEl>
                                              <p:pRg st="21" end="21"/>
                                            </p:txEl>
                                          </p:spTgt>
                                        </p:tgtEl>
                                      </p:cBhvr>
                                      <p:to x="100000" y="95000"/>
                                    </p:animScale>
                                    <p:animScale>
                                      <p:cBhvr>
                                        <p:cTn id="196" dur="166" decel="50000">
                                          <p:stCondLst>
                                            <p:cond delay="1834"/>
                                          </p:stCondLst>
                                        </p:cTn>
                                        <p:tgtEl>
                                          <p:spTgt spid="2">
                                            <p:txEl>
                                              <p:pRg st="21" end="21"/>
                                            </p:txEl>
                                          </p:spTgt>
                                        </p:tgtEl>
                                      </p:cBhvr>
                                      <p:to x="100000" y="100000"/>
                                    </p:animScale>
                                  </p:childTnLst>
                                </p:cTn>
                              </p:par>
                              <p:par>
                                <p:cTn id="197" presetID="26" presetClass="entr" presetSubtype="0" fill="hold" grpId="0" nodeType="withEffect">
                                  <p:stCondLst>
                                    <p:cond delay="0"/>
                                  </p:stCondLst>
                                  <p:childTnLst>
                                    <p:set>
                                      <p:cBhvr>
                                        <p:cTn id="198" dur="1" fill="hold">
                                          <p:stCondLst>
                                            <p:cond delay="0"/>
                                          </p:stCondLst>
                                        </p:cTn>
                                        <p:tgtEl>
                                          <p:spTgt spid="2">
                                            <p:txEl>
                                              <p:pRg st="22" end="22"/>
                                            </p:txEl>
                                          </p:spTgt>
                                        </p:tgtEl>
                                        <p:attrNameLst>
                                          <p:attrName>style.visibility</p:attrName>
                                        </p:attrNameLst>
                                      </p:cBhvr>
                                      <p:to>
                                        <p:strVal val="visible"/>
                                      </p:to>
                                    </p:set>
                                    <p:animEffect transition="in" filter="wipe(down)">
                                      <p:cBhvr>
                                        <p:cTn id="199" dur="580">
                                          <p:stCondLst>
                                            <p:cond delay="0"/>
                                          </p:stCondLst>
                                        </p:cTn>
                                        <p:tgtEl>
                                          <p:spTgt spid="2">
                                            <p:txEl>
                                              <p:pRg st="22" end="22"/>
                                            </p:txEl>
                                          </p:spTgt>
                                        </p:tgtEl>
                                      </p:cBhvr>
                                    </p:animEffect>
                                    <p:anim calcmode="lin" valueType="num">
                                      <p:cBhvr>
                                        <p:cTn id="200" dur="1822" tmFilter="0,0; 0.14,0.36; 0.43,0.73; 0.71,0.91; 1.0,1.0">
                                          <p:stCondLst>
                                            <p:cond delay="0"/>
                                          </p:stCondLst>
                                        </p:cTn>
                                        <p:tgtEl>
                                          <p:spTgt spid="2">
                                            <p:txEl>
                                              <p:pRg st="22" end="22"/>
                                            </p:txEl>
                                          </p:spTgt>
                                        </p:tgtEl>
                                        <p:attrNameLst>
                                          <p:attrName>ppt_x</p:attrName>
                                        </p:attrNameLst>
                                      </p:cBhvr>
                                      <p:tavLst>
                                        <p:tav tm="0">
                                          <p:val>
                                            <p:strVal val="#ppt_x-0.25"/>
                                          </p:val>
                                        </p:tav>
                                        <p:tav tm="100000">
                                          <p:val>
                                            <p:strVal val="#ppt_x"/>
                                          </p:val>
                                        </p:tav>
                                      </p:tavLst>
                                    </p:anim>
                                    <p:anim calcmode="lin" valueType="num">
                                      <p:cBhvr>
                                        <p:cTn id="201" dur="664" tmFilter="0.0,0.0; 0.25,0.07; 0.50,0.2; 0.75,0.467; 1.0,1.0">
                                          <p:stCondLst>
                                            <p:cond delay="0"/>
                                          </p:stCondLst>
                                        </p:cTn>
                                        <p:tgtEl>
                                          <p:spTgt spid="2">
                                            <p:txEl>
                                              <p:pRg st="22" end="22"/>
                                            </p:txEl>
                                          </p:spTgt>
                                        </p:tgtEl>
                                        <p:attrNameLst>
                                          <p:attrName>ppt_y</p:attrName>
                                        </p:attrNameLst>
                                      </p:cBhvr>
                                      <p:tavLst>
                                        <p:tav tm="0" fmla="#ppt_y-sin(pi*$)/3">
                                          <p:val>
                                            <p:fltVal val="0.5"/>
                                          </p:val>
                                        </p:tav>
                                        <p:tav tm="100000">
                                          <p:val>
                                            <p:fltVal val="1"/>
                                          </p:val>
                                        </p:tav>
                                      </p:tavLst>
                                    </p:anim>
                                    <p:anim calcmode="lin" valueType="num">
                                      <p:cBhvr>
                                        <p:cTn id="202" dur="664" tmFilter="0, 0; 0.125,0.2665; 0.25,0.4; 0.375,0.465; 0.5,0.5;  0.625,0.535; 0.75,0.6; 0.875,0.7335; 1,1">
                                          <p:stCondLst>
                                            <p:cond delay="664"/>
                                          </p:stCondLst>
                                        </p:cTn>
                                        <p:tgtEl>
                                          <p:spTgt spid="2">
                                            <p:txEl>
                                              <p:pRg st="22" end="22"/>
                                            </p:txEl>
                                          </p:spTgt>
                                        </p:tgtEl>
                                        <p:attrNameLst>
                                          <p:attrName>ppt_y</p:attrName>
                                        </p:attrNameLst>
                                      </p:cBhvr>
                                      <p:tavLst>
                                        <p:tav tm="0" fmla="#ppt_y-sin(pi*$)/9">
                                          <p:val>
                                            <p:fltVal val="0"/>
                                          </p:val>
                                        </p:tav>
                                        <p:tav tm="100000">
                                          <p:val>
                                            <p:fltVal val="1"/>
                                          </p:val>
                                        </p:tav>
                                      </p:tavLst>
                                    </p:anim>
                                    <p:anim calcmode="lin" valueType="num">
                                      <p:cBhvr>
                                        <p:cTn id="203" dur="332" tmFilter="0, 0; 0.125,0.2665; 0.25,0.4; 0.375,0.465; 0.5,0.5;  0.625,0.535; 0.75,0.6; 0.875,0.7335; 1,1">
                                          <p:stCondLst>
                                            <p:cond delay="1324"/>
                                          </p:stCondLst>
                                        </p:cTn>
                                        <p:tgtEl>
                                          <p:spTgt spid="2">
                                            <p:txEl>
                                              <p:pRg st="22" end="22"/>
                                            </p:txEl>
                                          </p:spTgt>
                                        </p:tgtEl>
                                        <p:attrNameLst>
                                          <p:attrName>ppt_y</p:attrName>
                                        </p:attrNameLst>
                                      </p:cBhvr>
                                      <p:tavLst>
                                        <p:tav tm="0" fmla="#ppt_y-sin(pi*$)/27">
                                          <p:val>
                                            <p:fltVal val="0"/>
                                          </p:val>
                                        </p:tav>
                                        <p:tav tm="100000">
                                          <p:val>
                                            <p:fltVal val="1"/>
                                          </p:val>
                                        </p:tav>
                                      </p:tavLst>
                                    </p:anim>
                                    <p:anim calcmode="lin" valueType="num">
                                      <p:cBhvr>
                                        <p:cTn id="204" dur="164" tmFilter="0, 0; 0.125,0.2665; 0.25,0.4; 0.375,0.465; 0.5,0.5;  0.625,0.535; 0.75,0.6; 0.875,0.7335; 1,1">
                                          <p:stCondLst>
                                            <p:cond delay="1656"/>
                                          </p:stCondLst>
                                        </p:cTn>
                                        <p:tgtEl>
                                          <p:spTgt spid="2">
                                            <p:txEl>
                                              <p:pRg st="22" end="22"/>
                                            </p:txEl>
                                          </p:spTgt>
                                        </p:tgtEl>
                                        <p:attrNameLst>
                                          <p:attrName>ppt_y</p:attrName>
                                        </p:attrNameLst>
                                      </p:cBhvr>
                                      <p:tavLst>
                                        <p:tav tm="0" fmla="#ppt_y-sin(pi*$)/81">
                                          <p:val>
                                            <p:fltVal val="0"/>
                                          </p:val>
                                        </p:tav>
                                        <p:tav tm="100000">
                                          <p:val>
                                            <p:fltVal val="1"/>
                                          </p:val>
                                        </p:tav>
                                      </p:tavLst>
                                    </p:anim>
                                    <p:animScale>
                                      <p:cBhvr>
                                        <p:cTn id="205" dur="26">
                                          <p:stCondLst>
                                            <p:cond delay="650"/>
                                          </p:stCondLst>
                                        </p:cTn>
                                        <p:tgtEl>
                                          <p:spTgt spid="2">
                                            <p:txEl>
                                              <p:pRg st="22" end="22"/>
                                            </p:txEl>
                                          </p:spTgt>
                                        </p:tgtEl>
                                      </p:cBhvr>
                                      <p:to x="100000" y="60000"/>
                                    </p:animScale>
                                    <p:animScale>
                                      <p:cBhvr>
                                        <p:cTn id="206" dur="166" decel="50000">
                                          <p:stCondLst>
                                            <p:cond delay="676"/>
                                          </p:stCondLst>
                                        </p:cTn>
                                        <p:tgtEl>
                                          <p:spTgt spid="2">
                                            <p:txEl>
                                              <p:pRg st="22" end="22"/>
                                            </p:txEl>
                                          </p:spTgt>
                                        </p:tgtEl>
                                      </p:cBhvr>
                                      <p:to x="100000" y="100000"/>
                                    </p:animScale>
                                    <p:animScale>
                                      <p:cBhvr>
                                        <p:cTn id="207" dur="26">
                                          <p:stCondLst>
                                            <p:cond delay="1312"/>
                                          </p:stCondLst>
                                        </p:cTn>
                                        <p:tgtEl>
                                          <p:spTgt spid="2">
                                            <p:txEl>
                                              <p:pRg st="22" end="22"/>
                                            </p:txEl>
                                          </p:spTgt>
                                        </p:tgtEl>
                                      </p:cBhvr>
                                      <p:to x="100000" y="80000"/>
                                    </p:animScale>
                                    <p:animScale>
                                      <p:cBhvr>
                                        <p:cTn id="208" dur="166" decel="50000">
                                          <p:stCondLst>
                                            <p:cond delay="1338"/>
                                          </p:stCondLst>
                                        </p:cTn>
                                        <p:tgtEl>
                                          <p:spTgt spid="2">
                                            <p:txEl>
                                              <p:pRg st="22" end="22"/>
                                            </p:txEl>
                                          </p:spTgt>
                                        </p:tgtEl>
                                      </p:cBhvr>
                                      <p:to x="100000" y="100000"/>
                                    </p:animScale>
                                    <p:animScale>
                                      <p:cBhvr>
                                        <p:cTn id="209" dur="26">
                                          <p:stCondLst>
                                            <p:cond delay="1642"/>
                                          </p:stCondLst>
                                        </p:cTn>
                                        <p:tgtEl>
                                          <p:spTgt spid="2">
                                            <p:txEl>
                                              <p:pRg st="22" end="22"/>
                                            </p:txEl>
                                          </p:spTgt>
                                        </p:tgtEl>
                                      </p:cBhvr>
                                      <p:to x="100000" y="90000"/>
                                    </p:animScale>
                                    <p:animScale>
                                      <p:cBhvr>
                                        <p:cTn id="210" dur="166" decel="50000">
                                          <p:stCondLst>
                                            <p:cond delay="1668"/>
                                          </p:stCondLst>
                                        </p:cTn>
                                        <p:tgtEl>
                                          <p:spTgt spid="2">
                                            <p:txEl>
                                              <p:pRg st="22" end="22"/>
                                            </p:txEl>
                                          </p:spTgt>
                                        </p:tgtEl>
                                      </p:cBhvr>
                                      <p:to x="100000" y="100000"/>
                                    </p:animScale>
                                    <p:animScale>
                                      <p:cBhvr>
                                        <p:cTn id="211" dur="26">
                                          <p:stCondLst>
                                            <p:cond delay="1808"/>
                                          </p:stCondLst>
                                        </p:cTn>
                                        <p:tgtEl>
                                          <p:spTgt spid="2">
                                            <p:txEl>
                                              <p:pRg st="22" end="22"/>
                                            </p:txEl>
                                          </p:spTgt>
                                        </p:tgtEl>
                                      </p:cBhvr>
                                      <p:to x="100000" y="95000"/>
                                    </p:animScale>
                                    <p:animScale>
                                      <p:cBhvr>
                                        <p:cTn id="212" dur="166" decel="50000">
                                          <p:stCondLst>
                                            <p:cond delay="1834"/>
                                          </p:stCondLst>
                                        </p:cTn>
                                        <p:tgtEl>
                                          <p:spTgt spid="2">
                                            <p:txEl>
                                              <p:pRg st="22" end="2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Placeholder 32" descr="Handshake">
            <a:extLst>
              <a:ext uri="{FF2B5EF4-FFF2-40B4-BE49-F238E27FC236}">
                <a16:creationId xmlns:a16="http://schemas.microsoft.com/office/drawing/2014/main" id="{2F5DB649-A4D3-4E21-BA31-0C84C9B36031}"/>
              </a:ext>
            </a:extLst>
          </p:cNvPr>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10"/>
          <a:stretch/>
        </p:blipFill>
        <p:spPr>
          <a:xfrm>
            <a:off x="1200" y="3115388"/>
            <a:ext cx="12189600" cy="3743586"/>
          </a:xfrm>
        </p:spPr>
      </p:pic>
      <p:sp>
        <p:nvSpPr>
          <p:cNvPr id="12" name="object 3" descr="Blue rectangle">
            <a:extLst>
              <a:ext uri="{FF2B5EF4-FFF2-40B4-BE49-F238E27FC236}">
                <a16:creationId xmlns:a16="http://schemas.microsoft.com/office/drawing/2014/main" id="{CDEEA71D-C3B3-45BB-A776-D17D92A58127}"/>
              </a:ext>
            </a:extLst>
          </p:cNvPr>
          <p:cNvSpPr/>
          <p:nvPr/>
        </p:nvSpPr>
        <p:spPr>
          <a:xfrm>
            <a:off x="1200" y="3115389"/>
            <a:ext cx="12189600" cy="3742611"/>
          </a:xfrm>
          <a:custGeom>
            <a:avLst/>
            <a:gdLst/>
            <a:ahLst/>
            <a:cxnLst/>
            <a:rect l="l" t="t" r="r" b="b"/>
            <a:pathLst>
              <a:path w="12189460" h="6858000">
                <a:moveTo>
                  <a:pt x="0" y="6858000"/>
                </a:moveTo>
                <a:lnTo>
                  <a:pt x="12188952" y="6858000"/>
                </a:lnTo>
                <a:lnTo>
                  <a:pt x="12188952" y="0"/>
                </a:lnTo>
                <a:lnTo>
                  <a:pt x="0" y="0"/>
                </a:lnTo>
                <a:lnTo>
                  <a:pt x="0" y="6858000"/>
                </a:lnTo>
                <a:close/>
              </a:path>
            </a:pathLst>
          </a:custGeom>
          <a:solidFill>
            <a:schemeClr val="tx2">
              <a:alpha val="80000"/>
            </a:schemeClr>
          </a:solidFill>
        </p:spPr>
        <p:txBody>
          <a:bodyPr wrap="square" lIns="0" tIns="0" rIns="0" bIns="0" rtlCol="0"/>
          <a:lstStyle/>
          <a:p>
            <a:endParaRPr lang="en-US" dirty="0"/>
          </a:p>
        </p:txBody>
      </p:sp>
      <p:sp>
        <p:nvSpPr>
          <p:cNvPr id="13" name="Oval 12" descr="Beige oval">
            <a:extLst>
              <a:ext uri="{FF2B5EF4-FFF2-40B4-BE49-F238E27FC236}">
                <a16:creationId xmlns:a16="http://schemas.microsoft.com/office/drawing/2014/main" id="{F336552F-CA64-452F-9BD8-01334388BFF5}"/>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F9ADB42F-AE48-4323-897F-DB5A083BD103}"/>
              </a:ext>
            </a:extLst>
          </p:cNvPr>
          <p:cNvSpPr>
            <a:spLocks noGrp="1"/>
          </p:cNvSpPr>
          <p:nvPr>
            <p:ph type="title"/>
          </p:nvPr>
        </p:nvSpPr>
        <p:spPr>
          <a:xfrm>
            <a:off x="790865" y="89692"/>
            <a:ext cx="10515600" cy="597692"/>
          </a:xfrm>
        </p:spPr>
        <p:txBody>
          <a:bodyPr>
            <a:normAutofit/>
          </a:bodyPr>
          <a:lstStyle/>
          <a:p>
            <a:r>
              <a:rPr lang="fr-FR" sz="2000" dirty="0"/>
              <a:t>FONDEMENTS DU PLAN STRATEGIQUE 2023-2027</a:t>
            </a:r>
            <a:endParaRPr lang="en-US" sz="2000" dirty="0"/>
          </a:p>
        </p:txBody>
      </p:sp>
      <p:sp>
        <p:nvSpPr>
          <p:cNvPr id="4" name="Text Placeholder 3">
            <a:extLst>
              <a:ext uri="{FF2B5EF4-FFF2-40B4-BE49-F238E27FC236}">
                <a16:creationId xmlns:a16="http://schemas.microsoft.com/office/drawing/2014/main" id="{293C1E99-672F-46AE-BB08-DD22B0928366}"/>
              </a:ext>
            </a:extLst>
          </p:cNvPr>
          <p:cNvSpPr>
            <a:spLocks noGrp="1"/>
          </p:cNvSpPr>
          <p:nvPr>
            <p:ph type="body" idx="1"/>
          </p:nvPr>
        </p:nvSpPr>
        <p:spPr>
          <a:xfrm>
            <a:off x="857949" y="2130341"/>
            <a:ext cx="3789362" cy="823912"/>
          </a:xfrm>
        </p:spPr>
        <p:txBody>
          <a:bodyPr>
            <a:normAutofit/>
          </a:bodyPr>
          <a:lstStyle/>
          <a:p>
            <a:r>
              <a:rPr lang="en-US" sz="2000" dirty="0" err="1"/>
              <a:t>Durabilité</a:t>
            </a:r>
            <a:endParaRPr lang="en-US" sz="2000" dirty="0"/>
          </a:p>
        </p:txBody>
      </p:sp>
      <p:sp>
        <p:nvSpPr>
          <p:cNvPr id="5" name="Content Placeholder 4">
            <a:extLst>
              <a:ext uri="{FF2B5EF4-FFF2-40B4-BE49-F238E27FC236}">
                <a16:creationId xmlns:a16="http://schemas.microsoft.com/office/drawing/2014/main" id="{6DEAD4F2-C5CC-44E9-A092-76413D5CA7F4}"/>
              </a:ext>
            </a:extLst>
          </p:cNvPr>
          <p:cNvSpPr>
            <a:spLocks noGrp="1"/>
          </p:cNvSpPr>
          <p:nvPr>
            <p:ph sz="half" idx="2"/>
          </p:nvPr>
        </p:nvSpPr>
        <p:spPr>
          <a:xfrm>
            <a:off x="821373" y="3434047"/>
            <a:ext cx="3132000" cy="2755616"/>
          </a:xfrm>
        </p:spPr>
        <p:txBody>
          <a:bodyPr>
            <a:noAutofit/>
          </a:bodyPr>
          <a:lstStyle/>
          <a:p>
            <a:pPr>
              <a:lnSpc>
                <a:spcPct val="100000"/>
              </a:lnSpc>
              <a:spcBef>
                <a:spcPts val="600"/>
              </a:spcBef>
              <a:buClr>
                <a:schemeClr val="accent1"/>
              </a:buClr>
            </a:pPr>
            <a:r>
              <a:rPr lang="fr-FR" i="1" dirty="0">
                <a:solidFill>
                  <a:srgbClr val="FFFFFF"/>
                </a:solidFill>
                <a:cs typeface="Arial"/>
              </a:rPr>
              <a:t>Cadre légal et règlementaire de l'organisation membre</a:t>
            </a:r>
          </a:p>
          <a:p>
            <a:pPr marL="0" indent="0">
              <a:lnSpc>
                <a:spcPct val="100000"/>
              </a:lnSpc>
              <a:spcBef>
                <a:spcPts val="600"/>
              </a:spcBef>
              <a:buClr>
                <a:schemeClr val="accent1"/>
              </a:buClr>
              <a:buNone/>
            </a:pPr>
            <a:endParaRPr lang="fr-FR" i="1" dirty="0">
              <a:solidFill>
                <a:srgbClr val="FFFFFF"/>
              </a:solidFill>
              <a:cs typeface="Arial"/>
            </a:endParaRPr>
          </a:p>
          <a:p>
            <a:pPr>
              <a:lnSpc>
                <a:spcPct val="100000"/>
              </a:lnSpc>
              <a:spcBef>
                <a:spcPts val="600"/>
              </a:spcBef>
              <a:buClr>
                <a:schemeClr val="accent1"/>
              </a:buClr>
            </a:pPr>
            <a:r>
              <a:rPr lang="en-US" i="1" dirty="0" err="1">
                <a:solidFill>
                  <a:srgbClr val="FFFFFF"/>
                </a:solidFill>
                <a:cs typeface="Arial"/>
              </a:rPr>
              <a:t>Capacité</a:t>
            </a:r>
            <a:r>
              <a:rPr lang="en-US" i="1" dirty="0">
                <a:solidFill>
                  <a:srgbClr val="FFFFFF"/>
                </a:solidFill>
                <a:cs typeface="Arial"/>
              </a:rPr>
              <a:t> </a:t>
            </a:r>
            <a:r>
              <a:rPr lang="en-US" i="1" dirty="0" err="1">
                <a:solidFill>
                  <a:srgbClr val="FFFFFF"/>
                </a:solidFill>
                <a:cs typeface="Arial"/>
              </a:rPr>
              <a:t>institutionnelle</a:t>
            </a:r>
            <a:r>
              <a:rPr lang="en-US" i="1" dirty="0">
                <a:solidFill>
                  <a:srgbClr val="FFFFFF"/>
                </a:solidFill>
                <a:cs typeface="Arial"/>
              </a:rPr>
              <a:t> et </a:t>
            </a:r>
            <a:r>
              <a:rPr lang="en-US" i="1" dirty="0" err="1">
                <a:solidFill>
                  <a:srgbClr val="FFFFFF"/>
                </a:solidFill>
                <a:cs typeface="Arial"/>
              </a:rPr>
              <a:t>Managériale</a:t>
            </a:r>
            <a:endParaRPr lang="en-US" i="1" dirty="0">
              <a:solidFill>
                <a:srgbClr val="FFFFFF"/>
              </a:solidFill>
              <a:cs typeface="Arial"/>
            </a:endParaRPr>
          </a:p>
          <a:p>
            <a:pPr marL="0" indent="0">
              <a:lnSpc>
                <a:spcPct val="100000"/>
              </a:lnSpc>
              <a:spcBef>
                <a:spcPts val="600"/>
              </a:spcBef>
              <a:buClr>
                <a:schemeClr val="accent1"/>
              </a:buClr>
              <a:buNone/>
            </a:pPr>
            <a:endParaRPr lang="en-US" i="1" dirty="0">
              <a:solidFill>
                <a:srgbClr val="FFFFFF"/>
              </a:solidFill>
              <a:cs typeface="Arial"/>
            </a:endParaRPr>
          </a:p>
          <a:p>
            <a:pPr>
              <a:lnSpc>
                <a:spcPct val="100000"/>
              </a:lnSpc>
              <a:spcBef>
                <a:spcPts val="600"/>
              </a:spcBef>
              <a:buClr>
                <a:schemeClr val="accent1"/>
              </a:buClr>
            </a:pPr>
            <a:r>
              <a:rPr lang="en-US" i="1" dirty="0" err="1">
                <a:solidFill>
                  <a:srgbClr val="FFFFFF"/>
                </a:solidFill>
                <a:cs typeface="Arial"/>
              </a:rPr>
              <a:t>Capacité</a:t>
            </a:r>
            <a:r>
              <a:rPr lang="en-US" i="1" dirty="0">
                <a:solidFill>
                  <a:srgbClr val="FFFFFF"/>
                </a:solidFill>
                <a:cs typeface="Arial"/>
              </a:rPr>
              <a:t> </a:t>
            </a:r>
            <a:r>
              <a:rPr lang="en-US" i="1" dirty="0" err="1">
                <a:solidFill>
                  <a:srgbClr val="FFFFFF"/>
                </a:solidFill>
                <a:cs typeface="Arial"/>
              </a:rPr>
              <a:t>intellectuelle</a:t>
            </a:r>
            <a:r>
              <a:rPr lang="en-US" i="1" dirty="0">
                <a:solidFill>
                  <a:srgbClr val="FFFFFF"/>
                </a:solidFill>
                <a:cs typeface="Arial"/>
              </a:rPr>
              <a:t> et </a:t>
            </a:r>
            <a:r>
              <a:rPr lang="en-US" i="1" dirty="0" err="1">
                <a:solidFill>
                  <a:srgbClr val="FFFFFF"/>
                </a:solidFill>
                <a:cs typeface="Arial"/>
              </a:rPr>
              <a:t>professionnelle</a:t>
            </a:r>
            <a:r>
              <a:rPr lang="en-US" i="1" dirty="0">
                <a:solidFill>
                  <a:srgbClr val="FFFFFF"/>
                </a:solidFill>
                <a:cs typeface="Arial"/>
              </a:rPr>
              <a:t> </a:t>
            </a:r>
          </a:p>
        </p:txBody>
      </p:sp>
      <p:sp>
        <p:nvSpPr>
          <p:cNvPr id="6" name="Text Placeholder 5">
            <a:extLst>
              <a:ext uri="{FF2B5EF4-FFF2-40B4-BE49-F238E27FC236}">
                <a16:creationId xmlns:a16="http://schemas.microsoft.com/office/drawing/2014/main" id="{38A73375-FA03-4191-8AD5-B40CD9B59B94}"/>
              </a:ext>
            </a:extLst>
          </p:cNvPr>
          <p:cNvSpPr>
            <a:spLocks noGrp="1"/>
          </p:cNvSpPr>
          <p:nvPr>
            <p:ph type="body" sz="quarter" idx="3"/>
          </p:nvPr>
        </p:nvSpPr>
        <p:spPr>
          <a:xfrm>
            <a:off x="4552950" y="2130341"/>
            <a:ext cx="4745038" cy="823912"/>
          </a:xfrm>
        </p:spPr>
        <p:txBody>
          <a:bodyPr>
            <a:normAutofit/>
          </a:bodyPr>
          <a:lstStyle/>
          <a:p>
            <a:r>
              <a:rPr lang="en-US" sz="2000" dirty="0"/>
              <a:t>Pertinence</a:t>
            </a:r>
          </a:p>
        </p:txBody>
      </p:sp>
      <p:sp>
        <p:nvSpPr>
          <p:cNvPr id="7" name="Content Placeholder 6">
            <a:extLst>
              <a:ext uri="{FF2B5EF4-FFF2-40B4-BE49-F238E27FC236}">
                <a16:creationId xmlns:a16="http://schemas.microsoft.com/office/drawing/2014/main" id="{7E0C6FDF-5982-4E37-B65D-F7B05D0FFB52}"/>
              </a:ext>
            </a:extLst>
          </p:cNvPr>
          <p:cNvSpPr>
            <a:spLocks noGrp="1"/>
          </p:cNvSpPr>
          <p:nvPr>
            <p:ph sz="quarter" idx="4"/>
          </p:nvPr>
        </p:nvSpPr>
        <p:spPr>
          <a:xfrm>
            <a:off x="4553711" y="3434047"/>
            <a:ext cx="3361615" cy="2755616"/>
          </a:xfrm>
        </p:spPr>
        <p:txBody>
          <a:bodyPr>
            <a:noAutofit/>
          </a:bodyPr>
          <a:lstStyle/>
          <a:p>
            <a:pPr>
              <a:lnSpc>
                <a:spcPct val="100000"/>
              </a:lnSpc>
              <a:spcBef>
                <a:spcPts val="600"/>
              </a:spcBef>
              <a:buClr>
                <a:schemeClr val="accent1"/>
              </a:buClr>
            </a:pPr>
            <a:r>
              <a:rPr lang="en-US" i="1" dirty="0" err="1">
                <a:solidFill>
                  <a:srgbClr val="FFFFFF"/>
                </a:solidFill>
                <a:cs typeface="Arial"/>
              </a:rPr>
              <a:t>Création</a:t>
            </a:r>
            <a:r>
              <a:rPr lang="en-US" i="1" dirty="0">
                <a:solidFill>
                  <a:srgbClr val="FFFFFF"/>
                </a:solidFill>
                <a:cs typeface="Arial"/>
              </a:rPr>
              <a:t> de </a:t>
            </a:r>
            <a:r>
              <a:rPr lang="en-US" i="1" dirty="0" err="1">
                <a:solidFill>
                  <a:srgbClr val="FFFFFF"/>
                </a:solidFill>
                <a:cs typeface="Arial"/>
              </a:rPr>
              <a:t>valeurs</a:t>
            </a:r>
            <a:r>
              <a:rPr lang="en-US" i="1" dirty="0">
                <a:solidFill>
                  <a:srgbClr val="FFFFFF"/>
                </a:solidFill>
                <a:cs typeface="Arial"/>
              </a:rPr>
              <a:t> pour les </a:t>
            </a:r>
            <a:r>
              <a:rPr lang="en-US" i="1" dirty="0" err="1">
                <a:solidFill>
                  <a:srgbClr val="FFFFFF"/>
                </a:solidFill>
                <a:cs typeface="Arial"/>
              </a:rPr>
              <a:t>membres</a:t>
            </a:r>
            <a:r>
              <a:rPr lang="en-US" i="1" dirty="0">
                <a:solidFill>
                  <a:srgbClr val="FFFFFF"/>
                </a:solidFill>
                <a:cs typeface="Arial"/>
              </a:rPr>
              <a:t> </a:t>
            </a:r>
          </a:p>
          <a:p>
            <a:pPr>
              <a:lnSpc>
                <a:spcPct val="100000"/>
              </a:lnSpc>
              <a:spcBef>
                <a:spcPts val="600"/>
              </a:spcBef>
              <a:buClr>
                <a:schemeClr val="accent1"/>
              </a:buClr>
            </a:pPr>
            <a:r>
              <a:rPr lang="en-US" i="1" dirty="0" err="1">
                <a:solidFill>
                  <a:srgbClr val="FFFFFF"/>
                </a:solidFill>
                <a:cs typeface="Arial"/>
              </a:rPr>
              <a:t>Création</a:t>
            </a:r>
            <a:r>
              <a:rPr lang="en-US" i="1" dirty="0">
                <a:solidFill>
                  <a:srgbClr val="FFFFFF"/>
                </a:solidFill>
                <a:cs typeface="Arial"/>
              </a:rPr>
              <a:t> de </a:t>
            </a:r>
            <a:r>
              <a:rPr lang="en-US" i="1" dirty="0" err="1">
                <a:solidFill>
                  <a:srgbClr val="FFFFFF"/>
                </a:solidFill>
                <a:cs typeface="Arial"/>
              </a:rPr>
              <a:t>valeurs</a:t>
            </a:r>
            <a:r>
              <a:rPr lang="en-US" i="1" dirty="0">
                <a:solidFill>
                  <a:srgbClr val="FFFFFF"/>
                </a:solidFill>
                <a:cs typeface="Arial"/>
              </a:rPr>
              <a:t> pour les </a:t>
            </a:r>
            <a:r>
              <a:rPr lang="en-US" i="1" dirty="0" err="1">
                <a:solidFill>
                  <a:srgbClr val="FFFFFF"/>
                </a:solidFill>
                <a:cs typeface="Arial"/>
              </a:rPr>
              <a:t>étudiants</a:t>
            </a:r>
            <a:endParaRPr lang="en-US" i="1" dirty="0">
              <a:solidFill>
                <a:srgbClr val="FFFFFF"/>
              </a:solidFill>
              <a:cs typeface="Arial"/>
            </a:endParaRPr>
          </a:p>
          <a:p>
            <a:pPr>
              <a:lnSpc>
                <a:spcPct val="100000"/>
              </a:lnSpc>
              <a:spcBef>
                <a:spcPts val="600"/>
              </a:spcBef>
              <a:buClr>
                <a:schemeClr val="accent1"/>
              </a:buClr>
            </a:pPr>
            <a:r>
              <a:rPr lang="en-US" i="1" dirty="0" err="1">
                <a:solidFill>
                  <a:srgbClr val="FFFFFF"/>
                </a:solidFill>
                <a:cs typeface="Arial"/>
              </a:rPr>
              <a:t>Création</a:t>
            </a:r>
            <a:r>
              <a:rPr lang="en-US" i="1" dirty="0">
                <a:solidFill>
                  <a:srgbClr val="FFFFFF"/>
                </a:solidFill>
                <a:cs typeface="Arial"/>
              </a:rPr>
              <a:t> de </a:t>
            </a:r>
            <a:r>
              <a:rPr lang="en-US" i="1" dirty="0" err="1">
                <a:solidFill>
                  <a:srgbClr val="FFFFFF"/>
                </a:solidFill>
                <a:cs typeface="Arial"/>
              </a:rPr>
              <a:t>valeurs</a:t>
            </a:r>
            <a:r>
              <a:rPr lang="en-US" i="1" dirty="0">
                <a:solidFill>
                  <a:srgbClr val="FFFFFF"/>
                </a:solidFill>
                <a:cs typeface="Arial"/>
              </a:rPr>
              <a:t> pour les parties </a:t>
            </a:r>
            <a:r>
              <a:rPr lang="en-US" i="1" dirty="0" err="1">
                <a:solidFill>
                  <a:srgbClr val="FFFFFF"/>
                </a:solidFill>
                <a:cs typeface="Arial"/>
              </a:rPr>
              <a:t>prenantes</a:t>
            </a:r>
            <a:r>
              <a:rPr lang="en-US" i="1" dirty="0">
                <a:solidFill>
                  <a:srgbClr val="FFFFFF"/>
                </a:solidFill>
                <a:cs typeface="Arial"/>
              </a:rPr>
              <a:t> </a:t>
            </a:r>
          </a:p>
          <a:p>
            <a:pPr>
              <a:lnSpc>
                <a:spcPct val="100000"/>
              </a:lnSpc>
              <a:spcBef>
                <a:spcPts val="600"/>
              </a:spcBef>
              <a:buClr>
                <a:schemeClr val="accent1"/>
              </a:buClr>
            </a:pPr>
            <a:r>
              <a:rPr lang="en-US" i="1" dirty="0" err="1">
                <a:solidFill>
                  <a:srgbClr val="FFFFFF"/>
                </a:solidFill>
                <a:cs typeface="Arial"/>
              </a:rPr>
              <a:t>Création</a:t>
            </a:r>
            <a:r>
              <a:rPr lang="en-US" i="1" dirty="0">
                <a:solidFill>
                  <a:srgbClr val="FFFFFF"/>
                </a:solidFill>
                <a:cs typeface="Arial"/>
              </a:rPr>
              <a:t> de </a:t>
            </a:r>
            <a:r>
              <a:rPr lang="en-US" i="1" dirty="0" err="1">
                <a:solidFill>
                  <a:srgbClr val="FFFFFF"/>
                </a:solidFill>
                <a:cs typeface="Arial"/>
              </a:rPr>
              <a:t>valeurs</a:t>
            </a:r>
            <a:r>
              <a:rPr lang="en-US" i="1" dirty="0">
                <a:solidFill>
                  <a:srgbClr val="FFFFFF"/>
                </a:solidFill>
                <a:cs typeface="Arial"/>
              </a:rPr>
              <a:t> pour la </a:t>
            </a:r>
            <a:r>
              <a:rPr lang="en-US" i="1" dirty="0" err="1">
                <a:solidFill>
                  <a:srgbClr val="FFFFFF"/>
                </a:solidFill>
                <a:cs typeface="Arial"/>
              </a:rPr>
              <a:t>société</a:t>
            </a:r>
            <a:r>
              <a:rPr lang="en-US" i="1" dirty="0">
                <a:solidFill>
                  <a:srgbClr val="FFFFFF"/>
                </a:solidFill>
                <a:cs typeface="Arial"/>
              </a:rPr>
              <a:t>. </a:t>
            </a:r>
          </a:p>
        </p:txBody>
      </p:sp>
      <p:sp>
        <p:nvSpPr>
          <p:cNvPr id="8" name="Slide Number Placeholder 7">
            <a:extLst>
              <a:ext uri="{FF2B5EF4-FFF2-40B4-BE49-F238E27FC236}">
                <a16:creationId xmlns:a16="http://schemas.microsoft.com/office/drawing/2014/main" id="{68F7FB6B-EAC9-40F7-9522-61A8D53EFAF9}"/>
              </a:ext>
            </a:extLst>
          </p:cNvPr>
          <p:cNvSpPr>
            <a:spLocks noGrp="1"/>
          </p:cNvSpPr>
          <p:nvPr>
            <p:ph type="sldNum" sz="quarter" idx="12"/>
          </p:nvPr>
        </p:nvSpPr>
        <p:spPr/>
        <p:txBody>
          <a:bodyPr/>
          <a:lstStyle/>
          <a:p>
            <a:fld id="{82EE24B5-652C-4DB5-B7C3-B5BBEC1280B1}" type="slidenum">
              <a:rPr lang="en-US" smtClean="0"/>
              <a:t>2</a:t>
            </a:fld>
            <a:endParaRPr lang="en-US" dirty="0"/>
          </a:p>
        </p:txBody>
      </p:sp>
      <p:sp>
        <p:nvSpPr>
          <p:cNvPr id="9" name="object 5" descr="Beige rectangle">
            <a:extLst>
              <a:ext uri="{FF2B5EF4-FFF2-40B4-BE49-F238E27FC236}">
                <a16:creationId xmlns:a16="http://schemas.microsoft.com/office/drawing/2014/main" id="{890F7762-BD37-4D33-9F80-1DA07B5E172E}"/>
              </a:ext>
            </a:extLst>
          </p:cNvPr>
          <p:cNvSpPr/>
          <p:nvPr/>
        </p:nvSpPr>
        <p:spPr>
          <a:xfrm>
            <a:off x="903311" y="539636"/>
            <a:ext cx="3744000" cy="0"/>
          </a:xfrm>
          <a:custGeom>
            <a:avLst/>
            <a:gdLst/>
            <a:ahLst/>
            <a:cxnLst/>
            <a:rect l="l" t="t" r="r" b="b"/>
            <a:pathLst>
              <a:path w="3931920">
                <a:moveTo>
                  <a:pt x="0" y="0"/>
                </a:moveTo>
                <a:lnTo>
                  <a:pt x="3931920" y="0"/>
                </a:lnTo>
              </a:path>
            </a:pathLst>
          </a:custGeom>
          <a:ln w="54864">
            <a:solidFill>
              <a:schemeClr val="accent1"/>
            </a:solidFill>
          </a:ln>
        </p:spPr>
        <p:txBody>
          <a:bodyPr wrap="square" lIns="0" tIns="0" rIns="0" bIns="0" rtlCol="0"/>
          <a:lstStyle/>
          <a:p>
            <a:endParaRPr lang="en-US" dirty="0"/>
          </a:p>
        </p:txBody>
      </p:sp>
      <p:sp>
        <p:nvSpPr>
          <p:cNvPr id="14" name="Text Placeholder 5">
            <a:extLst>
              <a:ext uri="{FF2B5EF4-FFF2-40B4-BE49-F238E27FC236}">
                <a16:creationId xmlns:a16="http://schemas.microsoft.com/office/drawing/2014/main" id="{A93FB3A3-CCE4-43B1-B396-B8819D20B354}"/>
              </a:ext>
            </a:extLst>
          </p:cNvPr>
          <p:cNvSpPr txBox="1">
            <a:spLocks/>
          </p:cNvSpPr>
          <p:nvPr/>
        </p:nvSpPr>
        <p:spPr>
          <a:xfrm>
            <a:off x="8568793" y="2133184"/>
            <a:ext cx="3429699"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lumMod val="75000"/>
                    <a:lumOff val="2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lumMod val="75000"/>
                    <a:lumOff val="2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lumMod val="75000"/>
                    <a:lumOff val="2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lumMod val="75000"/>
                    <a:lumOff val="2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sz="2000" dirty="0" err="1"/>
              <a:t>Crédibilité</a:t>
            </a:r>
            <a:endParaRPr lang="en-US" sz="2000" dirty="0"/>
          </a:p>
        </p:txBody>
      </p:sp>
      <p:sp>
        <p:nvSpPr>
          <p:cNvPr id="15" name="Content Placeholder 6">
            <a:extLst>
              <a:ext uri="{FF2B5EF4-FFF2-40B4-BE49-F238E27FC236}">
                <a16:creationId xmlns:a16="http://schemas.microsoft.com/office/drawing/2014/main" id="{17423A2D-9BA5-4783-9D7D-85F493300696}"/>
              </a:ext>
            </a:extLst>
          </p:cNvPr>
          <p:cNvSpPr txBox="1">
            <a:spLocks/>
          </p:cNvSpPr>
          <p:nvPr/>
        </p:nvSpPr>
        <p:spPr>
          <a:xfrm>
            <a:off x="8515664" y="3114414"/>
            <a:ext cx="3132000" cy="275561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600"/>
              </a:spcBef>
              <a:buClr>
                <a:schemeClr val="accent1"/>
              </a:buClr>
              <a:buNone/>
            </a:pPr>
            <a:endParaRPr lang="en-US" i="1" dirty="0">
              <a:solidFill>
                <a:srgbClr val="FFFFFF"/>
              </a:solidFill>
              <a:cs typeface="Arial"/>
            </a:endParaRPr>
          </a:p>
          <a:p>
            <a:pPr>
              <a:lnSpc>
                <a:spcPct val="100000"/>
              </a:lnSpc>
              <a:spcBef>
                <a:spcPts val="600"/>
              </a:spcBef>
              <a:buClr>
                <a:schemeClr val="accent1"/>
              </a:buClr>
            </a:pPr>
            <a:r>
              <a:rPr lang="en-US" i="1" dirty="0">
                <a:solidFill>
                  <a:srgbClr val="FFFFFF"/>
                </a:solidFill>
                <a:cs typeface="Arial"/>
              </a:rPr>
              <a:t>Education des members</a:t>
            </a:r>
          </a:p>
          <a:p>
            <a:pPr>
              <a:lnSpc>
                <a:spcPct val="100000"/>
              </a:lnSpc>
              <a:spcBef>
                <a:spcPts val="600"/>
              </a:spcBef>
              <a:buClr>
                <a:schemeClr val="accent1"/>
              </a:buClr>
            </a:pPr>
            <a:r>
              <a:rPr lang="en-US" i="1" dirty="0">
                <a:solidFill>
                  <a:srgbClr val="FFFFFF"/>
                </a:solidFill>
                <a:cs typeface="Arial"/>
              </a:rPr>
              <a:t>Formation et qualification </a:t>
            </a:r>
            <a:r>
              <a:rPr lang="en-US" i="1" dirty="0" err="1">
                <a:solidFill>
                  <a:srgbClr val="FFFFFF"/>
                </a:solidFill>
                <a:cs typeface="Arial"/>
              </a:rPr>
              <a:t>professionnelle</a:t>
            </a:r>
            <a:r>
              <a:rPr lang="en-US" i="1" dirty="0">
                <a:solidFill>
                  <a:srgbClr val="FFFFFF"/>
                </a:solidFill>
                <a:cs typeface="Arial"/>
              </a:rPr>
              <a:t>.</a:t>
            </a:r>
          </a:p>
          <a:p>
            <a:pPr>
              <a:lnSpc>
                <a:spcPct val="100000"/>
              </a:lnSpc>
              <a:spcBef>
                <a:spcPts val="600"/>
              </a:spcBef>
              <a:buClr>
                <a:schemeClr val="accent1"/>
              </a:buClr>
            </a:pPr>
            <a:r>
              <a:rPr lang="fr-FR" i="1" dirty="0">
                <a:solidFill>
                  <a:srgbClr val="FFFFFF"/>
                </a:solidFill>
                <a:cs typeface="Arial"/>
              </a:rPr>
              <a:t>Adaptation et mise en </a:t>
            </a:r>
            <a:r>
              <a:rPr lang="fr-FR" i="1" dirty="0" err="1">
                <a:solidFill>
                  <a:srgbClr val="FFFFFF"/>
                </a:solidFill>
                <a:cs typeface="Arial"/>
              </a:rPr>
              <a:t>oeuvre</a:t>
            </a:r>
            <a:r>
              <a:rPr lang="fr-FR" i="1" dirty="0">
                <a:solidFill>
                  <a:srgbClr val="FFFFFF"/>
                </a:solidFill>
                <a:cs typeface="Arial"/>
              </a:rPr>
              <a:t> des normes internationales</a:t>
            </a:r>
          </a:p>
          <a:p>
            <a:pPr>
              <a:lnSpc>
                <a:spcPct val="100000"/>
              </a:lnSpc>
              <a:spcBef>
                <a:spcPts val="600"/>
              </a:spcBef>
              <a:buClr>
                <a:schemeClr val="accent1"/>
              </a:buClr>
            </a:pPr>
            <a:r>
              <a:rPr lang="en-US" i="1" dirty="0">
                <a:solidFill>
                  <a:srgbClr val="FFFFFF"/>
                </a:solidFill>
                <a:cs typeface="Arial"/>
              </a:rPr>
              <a:t>Application et </a:t>
            </a:r>
            <a:r>
              <a:rPr lang="en-US" i="1" dirty="0" err="1">
                <a:solidFill>
                  <a:srgbClr val="FFFFFF"/>
                </a:solidFill>
                <a:cs typeface="Arial"/>
              </a:rPr>
              <a:t>Controle</a:t>
            </a:r>
            <a:endParaRPr lang="en-US" i="1" dirty="0">
              <a:solidFill>
                <a:srgbClr val="FFFFFF"/>
              </a:solidFill>
              <a:cs typeface="Arial"/>
            </a:endParaRPr>
          </a:p>
          <a:p>
            <a:pPr marL="0" indent="0">
              <a:lnSpc>
                <a:spcPct val="100000"/>
              </a:lnSpc>
              <a:spcBef>
                <a:spcPts val="600"/>
              </a:spcBef>
              <a:buClr>
                <a:schemeClr val="accent1"/>
              </a:buClr>
              <a:buNone/>
            </a:pPr>
            <a:endParaRPr lang="en-US" i="1" dirty="0">
              <a:solidFill>
                <a:srgbClr val="FFFFFF"/>
              </a:solidFill>
              <a:cs typeface="Arial"/>
            </a:endParaRPr>
          </a:p>
        </p:txBody>
      </p:sp>
      <p:sp>
        <p:nvSpPr>
          <p:cNvPr id="10" name="Rectangle 9">
            <a:extLst>
              <a:ext uri="{FF2B5EF4-FFF2-40B4-BE49-F238E27FC236}">
                <a16:creationId xmlns:a16="http://schemas.microsoft.com/office/drawing/2014/main" id="{9A43A5AC-40E5-2BBA-E693-997BB2435E19}"/>
              </a:ext>
            </a:extLst>
          </p:cNvPr>
          <p:cNvSpPr/>
          <p:nvPr/>
        </p:nvSpPr>
        <p:spPr>
          <a:xfrm>
            <a:off x="903311" y="655509"/>
            <a:ext cx="10953463" cy="956025"/>
          </a:xfrm>
          <a:prstGeom prst="rect">
            <a:avLst/>
          </a:prstGeom>
          <a:solidFill>
            <a:srgbClr val="009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dirty="0"/>
              <a:t>L’adhésion à l’IFAC indique clairement aux organisations du secteur public et privé, au niveau local, régional et international que l’Ordre concerné est durable, pertinent et crédible. Elle démontre aussi son expertise et son engagement envers les normes internationales, les meilleures pratiques et le service de l’intérêt public.</a:t>
            </a:r>
            <a:br>
              <a:rPr lang="fr-FR" sz="1600" dirty="0"/>
            </a:br>
            <a:endParaRPr lang="en-US" sz="1600" dirty="0"/>
          </a:p>
        </p:txBody>
      </p:sp>
    </p:spTree>
    <p:extLst>
      <p:ext uri="{BB962C8B-B14F-4D97-AF65-F5344CB8AC3E}">
        <p14:creationId xmlns:p14="http://schemas.microsoft.com/office/powerpoint/2010/main" val="332701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anim calcmode="lin" valueType="num">
                                      <p:cBhvr additive="base">
                                        <p:cTn id="3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additive="base">
                                        <p:cTn id="3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0" end="0"/>
                                            </p:txEl>
                                          </p:spTgt>
                                        </p:tgtEl>
                                        <p:attrNameLst>
                                          <p:attrName>style.visibility</p:attrName>
                                        </p:attrNameLst>
                                      </p:cBhvr>
                                      <p:to>
                                        <p:strVal val="visible"/>
                                      </p:to>
                                    </p:set>
                                    <p:anim calcmode="lin" valueType="num">
                                      <p:cBhvr additive="base">
                                        <p:cTn id="4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1" end="1"/>
                                            </p:txEl>
                                          </p:spTgt>
                                        </p:tgtEl>
                                        <p:attrNameLst>
                                          <p:attrName>style.visibility</p:attrName>
                                        </p:attrNameLst>
                                      </p:cBhvr>
                                      <p:to>
                                        <p:strVal val="visible"/>
                                      </p:to>
                                    </p:set>
                                    <p:anim calcmode="lin" valueType="num">
                                      <p:cBhvr additive="base">
                                        <p:cTn id="5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xEl>
                                              <p:pRg st="2" end="2"/>
                                            </p:txEl>
                                          </p:spTgt>
                                        </p:tgtEl>
                                        <p:attrNameLst>
                                          <p:attrName>style.visibility</p:attrName>
                                        </p:attrNameLst>
                                      </p:cBhvr>
                                      <p:to>
                                        <p:strVal val="visible"/>
                                      </p:to>
                                    </p:set>
                                    <p:anim calcmode="lin" valueType="num">
                                      <p:cBhvr additive="base">
                                        <p:cTn id="6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
                                            <p:txEl>
                                              <p:pRg st="3" end="3"/>
                                            </p:txEl>
                                          </p:spTgt>
                                        </p:tgtEl>
                                        <p:attrNameLst>
                                          <p:attrName>style.visibility</p:attrName>
                                        </p:attrNameLst>
                                      </p:cBhvr>
                                      <p:to>
                                        <p:strVal val="visible"/>
                                      </p:to>
                                    </p:set>
                                    <p:anim calcmode="lin" valueType="num">
                                      <p:cBhvr additive="base">
                                        <p:cTn id="6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15">
                                            <p:txEl>
                                              <p:pRg st="1" end="1"/>
                                            </p:txEl>
                                          </p:spTgt>
                                        </p:tgtEl>
                                        <p:attrNameLst>
                                          <p:attrName>style.visibility</p:attrName>
                                        </p:attrNameLst>
                                      </p:cBhvr>
                                      <p:to>
                                        <p:strVal val="visible"/>
                                      </p:to>
                                    </p:set>
                                    <p:anim calcmode="lin" valueType="num">
                                      <p:cBhvr additive="base">
                                        <p:cTn id="79"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15">
                                            <p:txEl>
                                              <p:pRg st="2" end="2"/>
                                            </p:txEl>
                                          </p:spTgt>
                                        </p:tgtEl>
                                        <p:attrNameLst>
                                          <p:attrName>style.visibility</p:attrName>
                                        </p:attrNameLst>
                                      </p:cBhvr>
                                      <p:to>
                                        <p:strVal val="visible"/>
                                      </p:to>
                                    </p:set>
                                    <p:anim calcmode="lin" valueType="num">
                                      <p:cBhvr additive="base">
                                        <p:cTn id="85"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15">
                                            <p:txEl>
                                              <p:pRg st="2" end="2"/>
                                            </p:txEl>
                                          </p:spTgt>
                                        </p:tgtEl>
                                        <p:attrNameLst>
                                          <p:attrName>ppt_y</p:attrName>
                                        </p:attrNameLst>
                                      </p:cBhvr>
                                      <p:tavLst>
                                        <p:tav tm="0">
                                          <p:val>
                                            <p:strVal val="1+#ppt_h/2"/>
                                          </p:val>
                                        </p:tav>
                                        <p:tav tm="100000">
                                          <p:val>
                                            <p:strVal val="#ppt_y"/>
                                          </p:val>
                                        </p:tav>
                                      </p:tavLst>
                                    </p:anim>
                                  </p:childTnLst>
                                </p:cTn>
                              </p:par>
                              <p:par>
                                <p:cTn id="87" presetID="2" presetClass="entr" presetSubtype="4" fill="hold" nodeType="withEffect">
                                  <p:stCondLst>
                                    <p:cond delay="0"/>
                                  </p:stCondLst>
                                  <p:childTnLst>
                                    <p:set>
                                      <p:cBhvr>
                                        <p:cTn id="88" dur="1" fill="hold">
                                          <p:stCondLst>
                                            <p:cond delay="0"/>
                                          </p:stCondLst>
                                        </p:cTn>
                                        <p:tgtEl>
                                          <p:spTgt spid="15">
                                            <p:txEl>
                                              <p:pRg st="3" end="3"/>
                                            </p:txEl>
                                          </p:spTgt>
                                        </p:tgtEl>
                                        <p:attrNameLst>
                                          <p:attrName>style.visibility</p:attrName>
                                        </p:attrNameLst>
                                      </p:cBhvr>
                                      <p:to>
                                        <p:strVal val="visible"/>
                                      </p:to>
                                    </p:set>
                                    <p:anim calcmode="lin" valueType="num">
                                      <p:cBhvr additive="base">
                                        <p:cTn id="89"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90"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4" fill="hold" nodeType="clickEffect">
                                  <p:stCondLst>
                                    <p:cond delay="0"/>
                                  </p:stCondLst>
                                  <p:childTnLst>
                                    <p:set>
                                      <p:cBhvr>
                                        <p:cTn id="94" dur="1" fill="hold">
                                          <p:stCondLst>
                                            <p:cond delay="0"/>
                                          </p:stCondLst>
                                        </p:cTn>
                                        <p:tgtEl>
                                          <p:spTgt spid="15">
                                            <p:txEl>
                                              <p:pRg st="3" end="3"/>
                                            </p:txEl>
                                          </p:spTgt>
                                        </p:tgtEl>
                                        <p:attrNameLst>
                                          <p:attrName>style.visibility</p:attrName>
                                        </p:attrNameLst>
                                      </p:cBhvr>
                                      <p:to>
                                        <p:strVal val="visible"/>
                                      </p:to>
                                    </p:set>
                                    <p:anim calcmode="lin" valueType="num">
                                      <p:cBhvr additive="base">
                                        <p:cTn id="95" dur="500" fill="hold"/>
                                        <p:tgtEl>
                                          <p:spTgt spid="15">
                                            <p:txEl>
                                              <p:pRg st="3" end="3"/>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nodeType="clickEffect">
                                  <p:stCondLst>
                                    <p:cond delay="0"/>
                                  </p:stCondLst>
                                  <p:childTnLst>
                                    <p:set>
                                      <p:cBhvr>
                                        <p:cTn id="100" dur="1" fill="hold">
                                          <p:stCondLst>
                                            <p:cond delay="0"/>
                                          </p:stCondLst>
                                        </p:cTn>
                                        <p:tgtEl>
                                          <p:spTgt spid="15">
                                            <p:txEl>
                                              <p:pRg st="4" end="4"/>
                                            </p:txEl>
                                          </p:spTgt>
                                        </p:tgtEl>
                                        <p:attrNameLst>
                                          <p:attrName>style.visibility</p:attrName>
                                        </p:attrNameLst>
                                      </p:cBhvr>
                                      <p:to>
                                        <p:strVal val="visible"/>
                                      </p:to>
                                    </p:set>
                                    <p:anim calcmode="lin" valueType="num">
                                      <p:cBhvr additive="base">
                                        <p:cTn id="101"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P spid="5" grpId="0" build="p"/>
      <p:bldP spid="6" grpId="0" build="p"/>
      <p:bldP spid="7" grpId="0" build="p"/>
      <p:bldP spid="14" grpId="0"/>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4140CF4-2DAA-4239-BB77-274BDD82AB49}"/>
              </a:ext>
            </a:extLst>
          </p:cNvPr>
          <p:cNvSpPr>
            <a:spLocks noGrp="1"/>
          </p:cNvSpPr>
          <p:nvPr>
            <p:ph type="sldNum" sz="quarter" idx="12"/>
          </p:nvPr>
        </p:nvSpPr>
        <p:spPr/>
        <p:txBody>
          <a:bodyPr/>
          <a:lstStyle/>
          <a:p>
            <a:fld id="{82EE24B5-652C-4DB5-B7C3-B5BBEC1280B1}" type="slidenum">
              <a:rPr lang="en-US" smtClean="0"/>
              <a:t>3</a:t>
            </a:fld>
            <a:endParaRPr lang="en-US" dirty="0"/>
          </a:p>
        </p:txBody>
      </p:sp>
      <p:sp>
        <p:nvSpPr>
          <p:cNvPr id="5" name="object 3" descr="Beige rectangle">
            <a:extLst>
              <a:ext uri="{FF2B5EF4-FFF2-40B4-BE49-F238E27FC236}">
                <a16:creationId xmlns:a16="http://schemas.microsoft.com/office/drawing/2014/main" id="{857A0168-DBD5-47D4-A751-3B39262D8254}"/>
              </a:ext>
            </a:extLst>
          </p:cNvPr>
          <p:cNvSpPr/>
          <p:nvPr/>
        </p:nvSpPr>
        <p:spPr>
          <a:xfrm>
            <a:off x="8355283" y="836613"/>
            <a:ext cx="3307960" cy="5184775"/>
          </a:xfrm>
          <a:custGeom>
            <a:avLst/>
            <a:gdLst/>
            <a:ahLst/>
            <a:cxnLst/>
            <a:rect l="l" t="t" r="r" b="b"/>
            <a:pathLst>
              <a:path w="4010659" h="333375">
                <a:moveTo>
                  <a:pt x="0" y="333006"/>
                </a:moveTo>
                <a:lnTo>
                  <a:pt x="4010367" y="333006"/>
                </a:lnTo>
                <a:lnTo>
                  <a:pt x="4010367" y="0"/>
                </a:lnTo>
                <a:lnTo>
                  <a:pt x="0" y="0"/>
                </a:lnTo>
                <a:lnTo>
                  <a:pt x="0" y="333006"/>
                </a:lnTo>
                <a:close/>
              </a:path>
            </a:pathLst>
          </a:custGeom>
          <a:solidFill>
            <a:schemeClr val="accent1"/>
          </a:solidFill>
        </p:spPr>
        <p:txBody>
          <a:bodyPr wrap="square" lIns="0" tIns="0" rIns="0" bIns="0" rtlCol="0"/>
          <a:lstStyle/>
          <a:p>
            <a:endParaRPr lang="en-US" dirty="0"/>
          </a:p>
        </p:txBody>
      </p:sp>
      <p:sp>
        <p:nvSpPr>
          <p:cNvPr id="6" name="object 6" descr="Blue rectangle">
            <a:extLst>
              <a:ext uri="{FF2B5EF4-FFF2-40B4-BE49-F238E27FC236}">
                <a16:creationId xmlns:a16="http://schemas.microsoft.com/office/drawing/2014/main" id="{7F009843-AFA3-44E8-B7D5-3F39B363C92E}"/>
              </a:ext>
            </a:extLst>
          </p:cNvPr>
          <p:cNvSpPr/>
          <p:nvPr/>
        </p:nvSpPr>
        <p:spPr>
          <a:xfrm>
            <a:off x="6244180" y="0"/>
            <a:ext cx="5056205" cy="6857999"/>
          </a:xfrm>
          <a:custGeom>
            <a:avLst/>
            <a:gdLst/>
            <a:ahLst/>
            <a:cxnLst/>
            <a:rect l="l" t="t" r="r" b="b"/>
            <a:pathLst>
              <a:path w="6689725" h="3528060">
                <a:moveTo>
                  <a:pt x="0" y="3527996"/>
                </a:moveTo>
                <a:lnTo>
                  <a:pt x="6689648" y="3527996"/>
                </a:lnTo>
                <a:lnTo>
                  <a:pt x="6689648" y="0"/>
                </a:lnTo>
                <a:lnTo>
                  <a:pt x="0" y="0"/>
                </a:lnTo>
                <a:lnTo>
                  <a:pt x="0" y="3527996"/>
                </a:lnTo>
                <a:close/>
              </a:path>
            </a:pathLst>
          </a:custGeom>
          <a:solidFill>
            <a:schemeClr val="accent2"/>
          </a:solidFill>
        </p:spPr>
        <p:txBody>
          <a:bodyPr wrap="square" lIns="0" tIns="0" rIns="0" bIns="0" rtlCol="0"/>
          <a:lstStyle/>
          <a:p>
            <a:r>
              <a:rPr lang="en-US" dirty="0"/>
              <a:t> </a:t>
            </a:r>
          </a:p>
        </p:txBody>
      </p:sp>
      <p:sp>
        <p:nvSpPr>
          <p:cNvPr id="8" name="Text Placeholder 3">
            <a:extLst>
              <a:ext uri="{FF2B5EF4-FFF2-40B4-BE49-F238E27FC236}">
                <a16:creationId xmlns:a16="http://schemas.microsoft.com/office/drawing/2014/main" id="{FC6730AE-386B-426F-9F29-221DCC5F714D}"/>
              </a:ext>
            </a:extLst>
          </p:cNvPr>
          <p:cNvSpPr txBox="1">
            <a:spLocks/>
          </p:cNvSpPr>
          <p:nvPr/>
        </p:nvSpPr>
        <p:spPr>
          <a:xfrm>
            <a:off x="7472818" y="2860146"/>
            <a:ext cx="2981822" cy="74975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bg1"/>
                </a:solidFill>
              </a:rPr>
              <a:t>Collaboration avec les </a:t>
            </a:r>
            <a:r>
              <a:rPr lang="en-US" sz="2000" dirty="0" err="1">
                <a:solidFill>
                  <a:schemeClr val="bg1"/>
                </a:solidFill>
              </a:rPr>
              <a:t>concernés</a:t>
            </a:r>
            <a:endParaRPr lang="en-US" sz="2000" b="1" dirty="0">
              <a:solidFill>
                <a:schemeClr val="bg1"/>
              </a:solidFill>
            </a:endParaRPr>
          </a:p>
        </p:txBody>
      </p:sp>
      <p:pic>
        <p:nvPicPr>
          <p:cNvPr id="9" name="Picture Placeholder 27" descr="Check mark">
            <a:extLst>
              <a:ext uri="{FF2B5EF4-FFF2-40B4-BE49-F238E27FC236}">
                <a16:creationId xmlns:a16="http://schemas.microsoft.com/office/drawing/2014/main" id="{9FC370A7-FF9A-42B0-9C14-95C57A9BC6D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6740067" y="2803684"/>
            <a:ext cx="720000" cy="720000"/>
          </a:xfrm>
          <a:prstGeom prst="rect">
            <a:avLst/>
          </a:prstGeom>
        </p:spPr>
      </p:pic>
      <p:pic>
        <p:nvPicPr>
          <p:cNvPr id="10" name="Picture Placeholder 29" descr="Check mark">
            <a:extLst>
              <a:ext uri="{FF2B5EF4-FFF2-40B4-BE49-F238E27FC236}">
                <a16:creationId xmlns:a16="http://schemas.microsoft.com/office/drawing/2014/main" id="{1630545B-ED3D-48DD-8CD5-CB200AA2D7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6716201" y="3960711"/>
            <a:ext cx="720000" cy="719999"/>
          </a:xfrm>
          <a:prstGeom prst="rect">
            <a:avLst/>
          </a:prstGeom>
        </p:spPr>
      </p:pic>
      <p:sp>
        <p:nvSpPr>
          <p:cNvPr id="11" name="Text Placeholder 17">
            <a:extLst>
              <a:ext uri="{FF2B5EF4-FFF2-40B4-BE49-F238E27FC236}">
                <a16:creationId xmlns:a16="http://schemas.microsoft.com/office/drawing/2014/main" id="{186A1D66-9F36-434B-9677-0FE61760AB97}"/>
              </a:ext>
            </a:extLst>
          </p:cNvPr>
          <p:cNvSpPr txBox="1">
            <a:spLocks/>
          </p:cNvSpPr>
          <p:nvPr/>
        </p:nvSpPr>
        <p:spPr>
          <a:xfrm>
            <a:off x="7403016" y="3656432"/>
            <a:ext cx="3307960" cy="74018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bg1"/>
                </a:solidFill>
              </a:rPr>
              <a:t>Communication avec les instances </a:t>
            </a:r>
            <a:r>
              <a:rPr lang="en-US" sz="1800" dirty="0" err="1">
                <a:solidFill>
                  <a:schemeClr val="bg1"/>
                </a:solidFill>
              </a:rPr>
              <a:t>gouvernementales</a:t>
            </a:r>
            <a:r>
              <a:rPr lang="en-US" sz="1800" dirty="0">
                <a:solidFill>
                  <a:schemeClr val="bg1"/>
                </a:solidFill>
              </a:rPr>
              <a:t>, les associations </a:t>
            </a:r>
            <a:r>
              <a:rPr lang="en-US" sz="1800" dirty="0" err="1">
                <a:solidFill>
                  <a:schemeClr val="bg1"/>
                </a:solidFill>
              </a:rPr>
              <a:t>patronales</a:t>
            </a:r>
            <a:r>
              <a:rPr lang="en-US" sz="1800" dirty="0">
                <a:solidFill>
                  <a:schemeClr val="bg1"/>
                </a:solidFill>
              </a:rPr>
              <a:t>, les </a:t>
            </a:r>
            <a:r>
              <a:rPr lang="en-US" sz="1800" dirty="0" err="1">
                <a:solidFill>
                  <a:schemeClr val="bg1"/>
                </a:solidFill>
              </a:rPr>
              <a:t>universités</a:t>
            </a:r>
            <a:r>
              <a:rPr lang="en-US" sz="1800" dirty="0">
                <a:solidFill>
                  <a:schemeClr val="bg1"/>
                </a:solidFill>
              </a:rPr>
              <a:t> locales et </a:t>
            </a:r>
            <a:r>
              <a:rPr lang="en-US" sz="1800" dirty="0" err="1">
                <a:solidFill>
                  <a:schemeClr val="bg1"/>
                </a:solidFill>
              </a:rPr>
              <a:t>internationales</a:t>
            </a:r>
            <a:endParaRPr lang="en-US" sz="1800" dirty="0">
              <a:solidFill>
                <a:schemeClr val="bg1"/>
              </a:solidFill>
            </a:endParaRPr>
          </a:p>
          <a:p>
            <a:pPr marL="0" indent="0">
              <a:buNone/>
            </a:pPr>
            <a:endParaRPr lang="en-US" sz="2000" b="1" dirty="0">
              <a:solidFill>
                <a:schemeClr val="bg2">
                  <a:lumMod val="20000"/>
                  <a:lumOff val="80000"/>
                </a:schemeClr>
              </a:solidFill>
            </a:endParaRPr>
          </a:p>
        </p:txBody>
      </p:sp>
      <p:pic>
        <p:nvPicPr>
          <p:cNvPr id="12" name="Picture Placeholder 31" descr="Check mark">
            <a:extLst>
              <a:ext uri="{FF2B5EF4-FFF2-40B4-BE49-F238E27FC236}">
                <a16:creationId xmlns:a16="http://schemas.microsoft.com/office/drawing/2014/main" id="{33C53E5C-0A10-46F8-9546-AB2C675452D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6728134" y="5042541"/>
            <a:ext cx="720000" cy="719999"/>
          </a:xfrm>
          <a:prstGeom prst="rect">
            <a:avLst/>
          </a:prstGeom>
        </p:spPr>
      </p:pic>
      <p:sp>
        <p:nvSpPr>
          <p:cNvPr id="13" name="Text Placeholder 19">
            <a:extLst>
              <a:ext uri="{FF2B5EF4-FFF2-40B4-BE49-F238E27FC236}">
                <a16:creationId xmlns:a16="http://schemas.microsoft.com/office/drawing/2014/main" id="{8744334E-DF9D-4600-8180-292072510183}"/>
              </a:ext>
            </a:extLst>
          </p:cNvPr>
          <p:cNvSpPr txBox="1">
            <a:spLocks/>
          </p:cNvSpPr>
          <p:nvPr/>
        </p:nvSpPr>
        <p:spPr>
          <a:xfrm>
            <a:off x="7460067" y="5127020"/>
            <a:ext cx="3098931" cy="109296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2">
                    <a:lumMod val="20000"/>
                    <a:lumOff val="80000"/>
                  </a:schemeClr>
                </a:solidFill>
              </a:rPr>
              <a:t>Prestige et </a:t>
            </a:r>
            <a:r>
              <a:rPr lang="en-US" sz="2000" b="1" dirty="0" err="1">
                <a:solidFill>
                  <a:schemeClr val="bg2">
                    <a:lumMod val="20000"/>
                    <a:lumOff val="80000"/>
                  </a:schemeClr>
                </a:solidFill>
              </a:rPr>
              <a:t>Professionalisme</a:t>
            </a:r>
            <a:endParaRPr lang="en-US" sz="2000" b="1" dirty="0">
              <a:solidFill>
                <a:schemeClr val="bg2">
                  <a:lumMod val="20000"/>
                  <a:lumOff val="80000"/>
                </a:schemeClr>
              </a:solidFill>
            </a:endParaRPr>
          </a:p>
        </p:txBody>
      </p:sp>
      <p:sp>
        <p:nvSpPr>
          <p:cNvPr id="14" name="object 27" descr="Beige rectangle">
            <a:extLst>
              <a:ext uri="{FF2B5EF4-FFF2-40B4-BE49-F238E27FC236}">
                <a16:creationId xmlns:a16="http://schemas.microsoft.com/office/drawing/2014/main" id="{7F820741-8871-4D59-8ED1-466FEFD2AF94}"/>
              </a:ext>
            </a:extLst>
          </p:cNvPr>
          <p:cNvSpPr/>
          <p:nvPr/>
        </p:nvSpPr>
        <p:spPr>
          <a:xfrm flipV="1">
            <a:off x="6892776" y="2384428"/>
            <a:ext cx="2412000" cy="75489"/>
          </a:xfrm>
          <a:custGeom>
            <a:avLst/>
            <a:gdLst/>
            <a:ahLst/>
            <a:cxnLst/>
            <a:rect l="l" t="t" r="r" b="b"/>
            <a:pathLst>
              <a:path w="2501265">
                <a:moveTo>
                  <a:pt x="0" y="0"/>
                </a:moveTo>
                <a:lnTo>
                  <a:pt x="2500883" y="0"/>
                </a:lnTo>
              </a:path>
            </a:pathLst>
          </a:custGeom>
          <a:ln w="54863">
            <a:solidFill>
              <a:schemeClr val="accent1"/>
            </a:solidFill>
          </a:ln>
        </p:spPr>
        <p:txBody>
          <a:bodyPr wrap="square" lIns="0" tIns="0" rIns="0" bIns="0" rtlCol="0"/>
          <a:lstStyle/>
          <a:p>
            <a:endParaRPr lang="en-US" dirty="0"/>
          </a:p>
        </p:txBody>
      </p:sp>
      <p:sp>
        <p:nvSpPr>
          <p:cNvPr id="2" name="Title 1">
            <a:extLst>
              <a:ext uri="{FF2B5EF4-FFF2-40B4-BE49-F238E27FC236}">
                <a16:creationId xmlns:a16="http://schemas.microsoft.com/office/drawing/2014/main" id="{95668119-9603-4701-8EEC-F2E48B808491}"/>
              </a:ext>
            </a:extLst>
          </p:cNvPr>
          <p:cNvSpPr>
            <a:spLocks noGrp="1"/>
          </p:cNvSpPr>
          <p:nvPr>
            <p:ph type="title"/>
          </p:nvPr>
        </p:nvSpPr>
        <p:spPr>
          <a:xfrm>
            <a:off x="6758354" y="1279525"/>
            <a:ext cx="4421229" cy="1325563"/>
          </a:xfrm>
        </p:spPr>
        <p:txBody>
          <a:bodyPr/>
          <a:lstStyle/>
          <a:p>
            <a:r>
              <a:rPr lang="en-US" dirty="0">
                <a:solidFill>
                  <a:schemeClr val="bg1"/>
                </a:solidFill>
              </a:rPr>
              <a:t>Objectif Global</a:t>
            </a:r>
          </a:p>
        </p:txBody>
      </p:sp>
      <p:sp>
        <p:nvSpPr>
          <p:cNvPr id="7" name="Rectangle 6">
            <a:extLst>
              <a:ext uri="{FF2B5EF4-FFF2-40B4-BE49-F238E27FC236}">
                <a16:creationId xmlns:a16="http://schemas.microsoft.com/office/drawing/2014/main" id="{D5DFEF97-1C5B-945A-7C9E-D9E586AD902B}"/>
              </a:ext>
            </a:extLst>
          </p:cNvPr>
          <p:cNvSpPr/>
          <p:nvPr/>
        </p:nvSpPr>
        <p:spPr>
          <a:xfrm>
            <a:off x="508000" y="711200"/>
            <a:ext cx="5056205" cy="769257"/>
          </a:xfrm>
          <a:prstGeom prst="rect">
            <a:avLst/>
          </a:prstGeom>
          <a:solidFill>
            <a:srgbClr val="009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OBJECTIFS DU PLAN STRATEGIQUE</a:t>
            </a:r>
          </a:p>
        </p:txBody>
      </p:sp>
      <p:sp>
        <p:nvSpPr>
          <p:cNvPr id="15" name="Rectangle 14">
            <a:extLst>
              <a:ext uri="{FF2B5EF4-FFF2-40B4-BE49-F238E27FC236}">
                <a16:creationId xmlns:a16="http://schemas.microsoft.com/office/drawing/2014/main" id="{80D7BD0F-FBE6-5CEA-889D-2D1F35F4B8ED}"/>
              </a:ext>
            </a:extLst>
          </p:cNvPr>
          <p:cNvSpPr/>
          <p:nvPr/>
        </p:nvSpPr>
        <p:spPr>
          <a:xfrm>
            <a:off x="508000" y="2256051"/>
            <a:ext cx="4853715" cy="3076825"/>
          </a:xfrm>
          <a:prstGeom prst="rect">
            <a:avLst/>
          </a:prstGeom>
          <a:solidFill>
            <a:srgbClr val="009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ln w="0"/>
                <a:solidFill>
                  <a:schemeClr val="bg1"/>
                </a:solidFill>
                <a:effectLst>
                  <a:outerShdw blurRad="38100" dist="19050" dir="2700000" algn="tl" rotWithShape="0">
                    <a:schemeClr val="dk1">
                      <a:alpha val="40000"/>
                    </a:schemeClr>
                  </a:outerShdw>
                </a:effectLst>
              </a:rPr>
              <a:t>L'OCPAH voudrait se positionner comme un acteur majeur, une référence au point de vue technique tant dans le processus de réforme fiscale initié par le Ministère des Finances que dans celui des réformes des Pratiques Comptables et d'audit</a:t>
            </a:r>
            <a:br>
              <a:rPr lang="fr-FR" dirty="0">
                <a:ln w="0"/>
                <a:solidFill>
                  <a:schemeClr val="bg1"/>
                </a:solidFill>
                <a:effectLst>
                  <a:outerShdw blurRad="38100" dist="19050" dir="2700000" algn="tl" rotWithShape="0">
                    <a:schemeClr val="dk1">
                      <a:alpha val="40000"/>
                    </a:schemeClr>
                  </a:outerShdw>
                </a:effectLst>
              </a:rPr>
            </a:br>
            <a:br>
              <a:rPr lang="fr-FR" dirty="0">
                <a:ln w="0"/>
                <a:solidFill>
                  <a:schemeClr val="bg1"/>
                </a:solidFill>
                <a:effectLst>
                  <a:outerShdw blurRad="38100" dist="19050" dir="2700000" algn="tl" rotWithShape="0">
                    <a:schemeClr val="dk1">
                      <a:alpha val="40000"/>
                    </a:schemeClr>
                  </a:outerShdw>
                </a:effectLst>
              </a:rPr>
            </a:br>
            <a:endParaRPr lang="en-US"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9896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500" fill="hold"/>
                                        <p:tgtEl>
                                          <p:spTgt spid="15"/>
                                        </p:tgtEl>
                                        <p:attrNameLst>
                                          <p:attrName>ppt_w</p:attrName>
                                        </p:attrNameLst>
                                      </p:cBhvr>
                                      <p:tavLst>
                                        <p:tav tm="0">
                                          <p:val>
                                            <p:fltVal val="0"/>
                                          </p:val>
                                        </p:tav>
                                        <p:tav tm="100000">
                                          <p:val>
                                            <p:strVal val="#ppt_w"/>
                                          </p:val>
                                        </p:tav>
                                      </p:tavLst>
                                    </p:anim>
                                    <p:anim calcmode="lin" valueType="num">
                                      <p:cBhvr>
                                        <p:cTn id="23" dur="500" fill="hold"/>
                                        <p:tgtEl>
                                          <p:spTgt spid="15"/>
                                        </p:tgtEl>
                                        <p:attrNameLst>
                                          <p:attrName>ppt_h</p:attrName>
                                        </p:attrNameLst>
                                      </p:cBhvr>
                                      <p:tavLst>
                                        <p:tav tm="0">
                                          <p:val>
                                            <p:fltVal val="0"/>
                                          </p:val>
                                        </p:tav>
                                        <p:tav tm="100000">
                                          <p:val>
                                            <p:strVal val="#ppt_h"/>
                                          </p:val>
                                        </p:tav>
                                      </p:tavLst>
                                    </p:anim>
                                    <p:animEffect transition="in" filter="fade">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4140CF4-2DAA-4239-BB77-274BDD82AB49}"/>
              </a:ext>
            </a:extLst>
          </p:cNvPr>
          <p:cNvSpPr>
            <a:spLocks noGrp="1"/>
          </p:cNvSpPr>
          <p:nvPr>
            <p:ph type="sldNum" sz="quarter" idx="12"/>
          </p:nvPr>
        </p:nvSpPr>
        <p:spPr/>
        <p:txBody>
          <a:bodyPr/>
          <a:lstStyle/>
          <a:p>
            <a:fld id="{82EE24B5-652C-4DB5-B7C3-B5BBEC1280B1}" type="slidenum">
              <a:rPr lang="en-US" smtClean="0"/>
              <a:t>4</a:t>
            </a:fld>
            <a:endParaRPr lang="en-US" dirty="0"/>
          </a:p>
        </p:txBody>
      </p:sp>
      <p:sp>
        <p:nvSpPr>
          <p:cNvPr id="5" name="object 3" descr="Beige rectangle">
            <a:extLst>
              <a:ext uri="{FF2B5EF4-FFF2-40B4-BE49-F238E27FC236}">
                <a16:creationId xmlns:a16="http://schemas.microsoft.com/office/drawing/2014/main" id="{857A0168-DBD5-47D4-A751-3B39262D8254}"/>
              </a:ext>
            </a:extLst>
          </p:cNvPr>
          <p:cNvSpPr/>
          <p:nvPr/>
        </p:nvSpPr>
        <p:spPr>
          <a:xfrm>
            <a:off x="8355283" y="836613"/>
            <a:ext cx="3307960" cy="5184775"/>
          </a:xfrm>
          <a:custGeom>
            <a:avLst/>
            <a:gdLst/>
            <a:ahLst/>
            <a:cxnLst/>
            <a:rect l="l" t="t" r="r" b="b"/>
            <a:pathLst>
              <a:path w="4010659" h="333375">
                <a:moveTo>
                  <a:pt x="0" y="333006"/>
                </a:moveTo>
                <a:lnTo>
                  <a:pt x="4010367" y="333006"/>
                </a:lnTo>
                <a:lnTo>
                  <a:pt x="4010367" y="0"/>
                </a:lnTo>
                <a:lnTo>
                  <a:pt x="0" y="0"/>
                </a:lnTo>
                <a:lnTo>
                  <a:pt x="0" y="333006"/>
                </a:lnTo>
                <a:close/>
              </a:path>
            </a:pathLst>
          </a:custGeom>
          <a:solidFill>
            <a:schemeClr val="accent1"/>
          </a:solidFill>
        </p:spPr>
        <p:txBody>
          <a:bodyPr wrap="square" lIns="0" tIns="0" rIns="0" bIns="0" rtlCol="0"/>
          <a:lstStyle/>
          <a:p>
            <a:endParaRPr lang="en-US" dirty="0"/>
          </a:p>
        </p:txBody>
      </p:sp>
      <p:sp>
        <p:nvSpPr>
          <p:cNvPr id="6" name="object 6" descr="Blue rectangle">
            <a:extLst>
              <a:ext uri="{FF2B5EF4-FFF2-40B4-BE49-F238E27FC236}">
                <a16:creationId xmlns:a16="http://schemas.microsoft.com/office/drawing/2014/main" id="{7F009843-AFA3-44E8-B7D5-3F39B363C92E}"/>
              </a:ext>
            </a:extLst>
          </p:cNvPr>
          <p:cNvSpPr/>
          <p:nvPr/>
        </p:nvSpPr>
        <p:spPr>
          <a:xfrm>
            <a:off x="6412639" y="1"/>
            <a:ext cx="5056205" cy="6857999"/>
          </a:xfrm>
          <a:custGeom>
            <a:avLst/>
            <a:gdLst/>
            <a:ahLst/>
            <a:cxnLst/>
            <a:rect l="l" t="t" r="r" b="b"/>
            <a:pathLst>
              <a:path w="6689725" h="3528060">
                <a:moveTo>
                  <a:pt x="0" y="3527996"/>
                </a:moveTo>
                <a:lnTo>
                  <a:pt x="6689648" y="3527996"/>
                </a:lnTo>
                <a:lnTo>
                  <a:pt x="6689648" y="0"/>
                </a:lnTo>
                <a:lnTo>
                  <a:pt x="0" y="0"/>
                </a:lnTo>
                <a:lnTo>
                  <a:pt x="0" y="3527996"/>
                </a:lnTo>
                <a:close/>
              </a:path>
            </a:pathLst>
          </a:custGeom>
          <a:solidFill>
            <a:schemeClr val="accent2"/>
          </a:solidFill>
        </p:spPr>
        <p:txBody>
          <a:bodyPr wrap="square" lIns="0" tIns="0" rIns="0" bIns="0" rtlCol="0"/>
          <a:lstStyle/>
          <a:p>
            <a:r>
              <a:rPr lang="en-US" dirty="0"/>
              <a:t> </a:t>
            </a:r>
          </a:p>
        </p:txBody>
      </p:sp>
      <p:sp>
        <p:nvSpPr>
          <p:cNvPr id="8" name="Text Placeholder 3">
            <a:extLst>
              <a:ext uri="{FF2B5EF4-FFF2-40B4-BE49-F238E27FC236}">
                <a16:creationId xmlns:a16="http://schemas.microsoft.com/office/drawing/2014/main" id="{FC6730AE-386B-426F-9F29-221DCC5F714D}"/>
              </a:ext>
            </a:extLst>
          </p:cNvPr>
          <p:cNvSpPr txBox="1">
            <a:spLocks/>
          </p:cNvSpPr>
          <p:nvPr/>
        </p:nvSpPr>
        <p:spPr>
          <a:xfrm>
            <a:off x="7460067" y="1690544"/>
            <a:ext cx="2981822" cy="74975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bg1"/>
                </a:solidFill>
              </a:rPr>
              <a:t>Collaboration avec les </a:t>
            </a:r>
            <a:r>
              <a:rPr lang="en-US" sz="2000" dirty="0" err="1">
                <a:solidFill>
                  <a:schemeClr val="bg1"/>
                </a:solidFill>
              </a:rPr>
              <a:t>concernés</a:t>
            </a:r>
            <a:endParaRPr lang="en-US" sz="2000" b="1" dirty="0">
              <a:solidFill>
                <a:schemeClr val="bg1"/>
              </a:solidFill>
            </a:endParaRPr>
          </a:p>
        </p:txBody>
      </p:sp>
      <p:pic>
        <p:nvPicPr>
          <p:cNvPr id="9" name="Picture Placeholder 27" descr="Check mark">
            <a:extLst>
              <a:ext uri="{FF2B5EF4-FFF2-40B4-BE49-F238E27FC236}">
                <a16:creationId xmlns:a16="http://schemas.microsoft.com/office/drawing/2014/main" id="{9FC370A7-FF9A-42B0-9C14-95C57A9BC6D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6728134" y="1593677"/>
            <a:ext cx="720000" cy="720000"/>
          </a:xfrm>
          <a:prstGeom prst="rect">
            <a:avLst/>
          </a:prstGeom>
        </p:spPr>
      </p:pic>
      <p:pic>
        <p:nvPicPr>
          <p:cNvPr id="10" name="Picture Placeholder 29" descr="Check mark">
            <a:extLst>
              <a:ext uri="{FF2B5EF4-FFF2-40B4-BE49-F238E27FC236}">
                <a16:creationId xmlns:a16="http://schemas.microsoft.com/office/drawing/2014/main" id="{1630545B-ED3D-48DD-8CD5-CB200AA2D79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6669133" y="2482496"/>
            <a:ext cx="720000" cy="719999"/>
          </a:xfrm>
          <a:prstGeom prst="rect">
            <a:avLst/>
          </a:prstGeom>
        </p:spPr>
      </p:pic>
      <p:sp>
        <p:nvSpPr>
          <p:cNvPr id="11" name="Text Placeholder 17">
            <a:extLst>
              <a:ext uri="{FF2B5EF4-FFF2-40B4-BE49-F238E27FC236}">
                <a16:creationId xmlns:a16="http://schemas.microsoft.com/office/drawing/2014/main" id="{186A1D66-9F36-434B-9677-0FE61760AB97}"/>
              </a:ext>
            </a:extLst>
          </p:cNvPr>
          <p:cNvSpPr txBox="1">
            <a:spLocks/>
          </p:cNvSpPr>
          <p:nvPr/>
        </p:nvSpPr>
        <p:spPr>
          <a:xfrm>
            <a:off x="7355552" y="2482496"/>
            <a:ext cx="3307960" cy="74018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solidFill>
                  <a:schemeClr val="bg1"/>
                </a:solidFill>
              </a:rPr>
              <a:t>Communication avec les instances </a:t>
            </a:r>
            <a:r>
              <a:rPr lang="en-US" sz="1800" dirty="0" err="1">
                <a:solidFill>
                  <a:schemeClr val="bg1"/>
                </a:solidFill>
              </a:rPr>
              <a:t>gouvernementales</a:t>
            </a:r>
            <a:r>
              <a:rPr lang="en-US" sz="1800" dirty="0">
                <a:solidFill>
                  <a:schemeClr val="bg1"/>
                </a:solidFill>
              </a:rPr>
              <a:t>, les associations </a:t>
            </a:r>
            <a:r>
              <a:rPr lang="en-US" sz="1800" dirty="0" err="1">
                <a:solidFill>
                  <a:schemeClr val="bg1"/>
                </a:solidFill>
              </a:rPr>
              <a:t>patronales</a:t>
            </a:r>
            <a:r>
              <a:rPr lang="en-US" sz="1800" dirty="0">
                <a:solidFill>
                  <a:schemeClr val="bg1"/>
                </a:solidFill>
              </a:rPr>
              <a:t>, les </a:t>
            </a:r>
            <a:r>
              <a:rPr lang="en-US" sz="1800" dirty="0" err="1">
                <a:solidFill>
                  <a:schemeClr val="bg1"/>
                </a:solidFill>
              </a:rPr>
              <a:t>universités</a:t>
            </a:r>
            <a:r>
              <a:rPr lang="en-US" sz="1800" dirty="0">
                <a:solidFill>
                  <a:schemeClr val="bg1"/>
                </a:solidFill>
              </a:rPr>
              <a:t> locales et </a:t>
            </a:r>
            <a:r>
              <a:rPr lang="en-US" sz="1800" dirty="0" err="1">
                <a:solidFill>
                  <a:schemeClr val="bg1"/>
                </a:solidFill>
              </a:rPr>
              <a:t>internationales</a:t>
            </a:r>
            <a:endParaRPr lang="en-US" sz="1800" dirty="0">
              <a:solidFill>
                <a:schemeClr val="bg1"/>
              </a:solidFill>
            </a:endParaRPr>
          </a:p>
          <a:p>
            <a:pPr marL="0" indent="0">
              <a:buNone/>
            </a:pPr>
            <a:endParaRPr lang="en-US" sz="2000" b="1" dirty="0">
              <a:solidFill>
                <a:schemeClr val="bg2">
                  <a:lumMod val="20000"/>
                  <a:lumOff val="80000"/>
                </a:schemeClr>
              </a:solidFill>
            </a:endParaRPr>
          </a:p>
        </p:txBody>
      </p:sp>
      <p:pic>
        <p:nvPicPr>
          <p:cNvPr id="12" name="Picture Placeholder 31" descr="Check mark">
            <a:extLst>
              <a:ext uri="{FF2B5EF4-FFF2-40B4-BE49-F238E27FC236}">
                <a16:creationId xmlns:a16="http://schemas.microsoft.com/office/drawing/2014/main" id="{33C53E5C-0A10-46F8-9546-AB2C675452D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6650697" y="3902034"/>
            <a:ext cx="720000" cy="719999"/>
          </a:xfrm>
          <a:prstGeom prst="rect">
            <a:avLst/>
          </a:prstGeom>
        </p:spPr>
      </p:pic>
      <p:sp>
        <p:nvSpPr>
          <p:cNvPr id="13" name="Text Placeholder 19">
            <a:extLst>
              <a:ext uri="{FF2B5EF4-FFF2-40B4-BE49-F238E27FC236}">
                <a16:creationId xmlns:a16="http://schemas.microsoft.com/office/drawing/2014/main" id="{8744334E-DF9D-4600-8180-292072510183}"/>
              </a:ext>
            </a:extLst>
          </p:cNvPr>
          <p:cNvSpPr txBox="1">
            <a:spLocks/>
          </p:cNvSpPr>
          <p:nvPr/>
        </p:nvSpPr>
        <p:spPr>
          <a:xfrm>
            <a:off x="7326328" y="3989490"/>
            <a:ext cx="3098931" cy="109296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b="1" dirty="0">
                <a:solidFill>
                  <a:schemeClr val="bg2">
                    <a:lumMod val="20000"/>
                    <a:lumOff val="80000"/>
                  </a:schemeClr>
                </a:solidFill>
              </a:rPr>
              <a:t>Prestige et </a:t>
            </a:r>
            <a:r>
              <a:rPr lang="en-US" sz="2000" b="1" dirty="0" err="1">
                <a:solidFill>
                  <a:schemeClr val="bg2">
                    <a:lumMod val="20000"/>
                    <a:lumOff val="80000"/>
                  </a:schemeClr>
                </a:solidFill>
              </a:rPr>
              <a:t>Professionalisme</a:t>
            </a:r>
            <a:endParaRPr lang="en-US" sz="2000" b="1" dirty="0">
              <a:solidFill>
                <a:schemeClr val="bg2">
                  <a:lumMod val="20000"/>
                  <a:lumOff val="80000"/>
                </a:schemeClr>
              </a:solidFill>
            </a:endParaRPr>
          </a:p>
        </p:txBody>
      </p:sp>
      <p:sp>
        <p:nvSpPr>
          <p:cNvPr id="14" name="object 27" descr="Beige rectangle">
            <a:extLst>
              <a:ext uri="{FF2B5EF4-FFF2-40B4-BE49-F238E27FC236}">
                <a16:creationId xmlns:a16="http://schemas.microsoft.com/office/drawing/2014/main" id="{7F820741-8871-4D59-8ED1-466FEFD2AF94}"/>
              </a:ext>
            </a:extLst>
          </p:cNvPr>
          <p:cNvSpPr/>
          <p:nvPr/>
        </p:nvSpPr>
        <p:spPr>
          <a:xfrm>
            <a:off x="6892776" y="1433424"/>
            <a:ext cx="2412000" cy="45719"/>
          </a:xfrm>
          <a:custGeom>
            <a:avLst/>
            <a:gdLst/>
            <a:ahLst/>
            <a:cxnLst/>
            <a:rect l="l" t="t" r="r" b="b"/>
            <a:pathLst>
              <a:path w="2501265">
                <a:moveTo>
                  <a:pt x="0" y="0"/>
                </a:moveTo>
                <a:lnTo>
                  <a:pt x="2500883" y="0"/>
                </a:lnTo>
              </a:path>
            </a:pathLst>
          </a:custGeom>
          <a:ln w="54863">
            <a:solidFill>
              <a:schemeClr val="accent1"/>
            </a:solidFill>
          </a:ln>
        </p:spPr>
        <p:txBody>
          <a:bodyPr wrap="square" lIns="0" tIns="0" rIns="0" bIns="0" rtlCol="0"/>
          <a:lstStyle/>
          <a:p>
            <a:endParaRPr lang="en-US" dirty="0"/>
          </a:p>
        </p:txBody>
      </p:sp>
      <p:sp>
        <p:nvSpPr>
          <p:cNvPr id="2" name="Title 1">
            <a:extLst>
              <a:ext uri="{FF2B5EF4-FFF2-40B4-BE49-F238E27FC236}">
                <a16:creationId xmlns:a16="http://schemas.microsoft.com/office/drawing/2014/main" id="{95668119-9603-4701-8EEC-F2E48B808491}"/>
              </a:ext>
            </a:extLst>
          </p:cNvPr>
          <p:cNvSpPr>
            <a:spLocks noGrp="1"/>
          </p:cNvSpPr>
          <p:nvPr>
            <p:ph type="title"/>
          </p:nvPr>
        </p:nvSpPr>
        <p:spPr>
          <a:xfrm>
            <a:off x="6677064" y="420850"/>
            <a:ext cx="4421229" cy="1325563"/>
          </a:xfrm>
        </p:spPr>
        <p:txBody>
          <a:bodyPr/>
          <a:lstStyle/>
          <a:p>
            <a:r>
              <a:rPr lang="en-US" dirty="0">
                <a:solidFill>
                  <a:schemeClr val="bg1"/>
                </a:solidFill>
              </a:rPr>
              <a:t>Objectif Specific</a:t>
            </a:r>
          </a:p>
        </p:txBody>
      </p:sp>
      <p:sp>
        <p:nvSpPr>
          <p:cNvPr id="15" name="Rectangle 14">
            <a:extLst>
              <a:ext uri="{FF2B5EF4-FFF2-40B4-BE49-F238E27FC236}">
                <a16:creationId xmlns:a16="http://schemas.microsoft.com/office/drawing/2014/main" id="{80D7BD0F-FBE6-5CEA-889D-2D1F35F4B8ED}"/>
              </a:ext>
            </a:extLst>
          </p:cNvPr>
          <p:cNvSpPr/>
          <p:nvPr/>
        </p:nvSpPr>
        <p:spPr>
          <a:xfrm>
            <a:off x="723156" y="2109653"/>
            <a:ext cx="4853715" cy="2226053"/>
          </a:xfrm>
          <a:prstGeom prst="rect">
            <a:avLst/>
          </a:prstGeom>
          <a:ln/>
        </p:spPr>
        <p:style>
          <a:lnRef idx="0">
            <a:schemeClr val="accent3"/>
          </a:lnRef>
          <a:fillRef idx="3">
            <a:schemeClr val="accent3"/>
          </a:fillRef>
          <a:effectRef idx="3">
            <a:schemeClr val="accent3"/>
          </a:effectRef>
          <a:fontRef idx="minor">
            <a:schemeClr val="lt1"/>
          </a:fontRef>
        </p:style>
        <p:txBody>
          <a:bodyPr rtlCol="0" anchor="ctr"/>
          <a:lstStyle/>
          <a:p>
            <a:r>
              <a:rPr lang="fr-FR" dirty="0">
                <a:ln w="0"/>
                <a:solidFill>
                  <a:schemeClr val="bg1"/>
                </a:solidFill>
                <a:effectLst>
                  <a:outerShdw blurRad="38100" dist="19050" dir="2700000" algn="tl" rotWithShape="0">
                    <a:schemeClr val="dk1">
                      <a:alpha val="40000"/>
                    </a:schemeClr>
                  </a:outerShdw>
                </a:effectLst>
              </a:rPr>
              <a:t>Les objectifs contenus dans le Plan Stratégique s’alignent sur le </a:t>
            </a:r>
            <a:r>
              <a:rPr lang="fr-FR" dirty="0" err="1">
                <a:ln w="0"/>
                <a:solidFill>
                  <a:schemeClr val="bg1"/>
                </a:solidFill>
                <a:effectLst>
                  <a:outerShdw blurRad="38100" dist="19050" dir="2700000" algn="tl" rotWithShape="0">
                    <a:schemeClr val="dk1">
                      <a:alpha val="40000"/>
                    </a:schemeClr>
                  </a:outerShdw>
                </a:effectLst>
              </a:rPr>
              <a:t>SMOs</a:t>
            </a:r>
            <a:r>
              <a:rPr lang="fr-FR" dirty="0">
                <a:ln w="0"/>
                <a:solidFill>
                  <a:schemeClr val="bg1"/>
                </a:solidFill>
                <a:effectLst>
                  <a:outerShdw blurRad="38100" dist="19050" dir="2700000" algn="tl" rotWithShape="0">
                    <a:schemeClr val="dk1">
                      <a:alpha val="40000"/>
                    </a:schemeClr>
                  </a:outerShdw>
                </a:effectLst>
              </a:rPr>
              <a:t> visant à répondre à l’attente de nos partenaires</a:t>
            </a:r>
            <a:endParaRPr lang="en-US"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0716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981200" y="838200"/>
          <a:ext cx="8229600" cy="5168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1981200" y="274638"/>
            <a:ext cx="8229600" cy="715962"/>
          </a:xfrm>
        </p:spPr>
        <p:txBody>
          <a:bodyPr>
            <a:normAutofit/>
          </a:bodyPr>
          <a:lstStyle/>
          <a:p>
            <a:r>
              <a:rPr lang="en-US" sz="2000" dirty="0" err="1">
                <a:latin typeface="Algerian" pitchFamily="82" charset="0"/>
              </a:rPr>
              <a:t>Deroulement</a:t>
            </a:r>
            <a:r>
              <a:rPr lang="en-US" sz="2000" dirty="0">
                <a:latin typeface="Algerian" pitchFamily="82" charset="0"/>
              </a:rPr>
              <a:t> du plan </a:t>
            </a:r>
            <a:r>
              <a:rPr lang="en-US" sz="2000" dirty="0" err="1">
                <a:latin typeface="Algerian" pitchFamily="82" charset="0"/>
              </a:rPr>
              <a:t>strategique</a:t>
            </a:r>
            <a:endParaRPr lang="en-US" sz="2000" dirty="0">
              <a:latin typeface="Algerian" pitchFamily="82" charset="0"/>
            </a:endParaRPr>
          </a:p>
        </p:txBody>
      </p:sp>
      <p:sp>
        <p:nvSpPr>
          <p:cNvPr id="2" name="Oval 12" descr="Beige oval">
            <a:extLst>
              <a:ext uri="{FF2B5EF4-FFF2-40B4-BE49-F238E27FC236}">
                <a16:creationId xmlns:a16="http://schemas.microsoft.com/office/drawing/2014/main" id="{CEFC1C62-70CF-B08A-5D19-F51347D7E4AC}"/>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5</a:t>
            </a:r>
          </a:p>
        </p:txBody>
      </p:sp>
    </p:spTree>
    <p:extLst>
      <p:ext uri="{BB962C8B-B14F-4D97-AF65-F5344CB8AC3E}">
        <p14:creationId xmlns:p14="http://schemas.microsoft.com/office/powerpoint/2010/main" val="1884025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1981200" y="685800"/>
          <a:ext cx="8229600" cy="532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Oval 12" descr="Beige oval">
            <a:extLst>
              <a:ext uri="{FF2B5EF4-FFF2-40B4-BE49-F238E27FC236}">
                <a16:creationId xmlns:a16="http://schemas.microsoft.com/office/drawing/2014/main" id="{1D87029A-66D0-B3AF-5311-19B76D14295E}"/>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a:t>
            </a:r>
          </a:p>
        </p:txBody>
      </p:sp>
    </p:spTree>
    <p:extLst>
      <p:ext uri="{BB962C8B-B14F-4D97-AF65-F5344CB8AC3E}">
        <p14:creationId xmlns:p14="http://schemas.microsoft.com/office/powerpoint/2010/main" val="409141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981200" y="228600"/>
            <a:ext cx="8534400" cy="6096000"/>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ctr"/>
            <a:r>
              <a:rPr lang="en-US" sz="1800" b="1" u="sng" dirty="0"/>
              <a:t>SMOS</a:t>
            </a:r>
          </a:p>
          <a:p>
            <a:pPr>
              <a:buFont typeface="Wingdings" pitchFamily="2" charset="2"/>
              <a:buChar char="v"/>
            </a:pPr>
            <a:endParaRPr lang="en-US" sz="1800" dirty="0"/>
          </a:p>
          <a:p>
            <a:pPr lvl="0">
              <a:buFont typeface="Wingdings" pitchFamily="2" charset="2"/>
              <a:buChar char="v"/>
            </a:pPr>
            <a:r>
              <a:rPr lang="fr-CA" sz="1800" b="1" dirty="0"/>
              <a:t>SMO 1_Contrôle de Qualité </a:t>
            </a:r>
            <a:r>
              <a:rPr lang="en-US" sz="1800" dirty="0"/>
              <a:t> </a:t>
            </a:r>
          </a:p>
          <a:p>
            <a:pPr marL="109728" indent="0">
              <a:buNone/>
            </a:pPr>
            <a:endParaRPr lang="en-US" sz="1800" dirty="0"/>
          </a:p>
          <a:p>
            <a:pPr lvl="0">
              <a:buFont typeface="Wingdings" pitchFamily="2" charset="2"/>
              <a:buChar char="v"/>
            </a:pPr>
            <a:r>
              <a:rPr lang="fr-CA" sz="1800" b="1" dirty="0"/>
              <a:t>SMO 2_Normes internationales de formation pour les professionnels comptables et autres directives publiées par l’IAESB</a:t>
            </a:r>
            <a:endParaRPr lang="en-US" sz="1800" dirty="0"/>
          </a:p>
          <a:p>
            <a:pPr marL="109728" indent="0">
              <a:buNone/>
            </a:pPr>
            <a:endParaRPr lang="en-US" sz="1800" dirty="0"/>
          </a:p>
          <a:p>
            <a:pPr lvl="0">
              <a:buFont typeface="Wingdings" pitchFamily="2" charset="2"/>
              <a:buChar char="v"/>
            </a:pPr>
            <a:r>
              <a:rPr lang="fr-CA" sz="1800" b="1" dirty="0"/>
              <a:t>SMO 3_Normes internationales et autres lignes directrices publiées par l’IAASB</a:t>
            </a:r>
          </a:p>
          <a:p>
            <a:pPr marL="109728" indent="0">
              <a:buNone/>
            </a:pPr>
            <a:endParaRPr lang="en-US" sz="1800" dirty="0"/>
          </a:p>
          <a:p>
            <a:pPr lvl="0">
              <a:buFont typeface="Wingdings" pitchFamily="2" charset="2"/>
              <a:buChar char="v"/>
            </a:pPr>
            <a:r>
              <a:rPr lang="fr-CA" sz="1800" b="1" dirty="0"/>
              <a:t>SMO 4_Code de déontologie des professionnels comptables de l’IESBA pour les Professionnels comptables</a:t>
            </a:r>
          </a:p>
          <a:p>
            <a:pPr marL="109728" indent="0">
              <a:buNone/>
            </a:pPr>
            <a:endParaRPr lang="en-US" sz="1800" dirty="0"/>
          </a:p>
          <a:p>
            <a:pPr lvl="0">
              <a:buFont typeface="Wingdings" pitchFamily="2" charset="2"/>
              <a:buChar char="v"/>
            </a:pPr>
            <a:r>
              <a:rPr lang="fr-CA" sz="1800" b="1" dirty="0"/>
              <a:t>SMO 5_Normes Comptables Internationales du secteur public et autres lignes directrices publiées par l’IPSASB</a:t>
            </a:r>
          </a:p>
          <a:p>
            <a:pPr marL="109728" indent="0">
              <a:buNone/>
            </a:pPr>
            <a:endParaRPr lang="en-US" sz="1800" dirty="0"/>
          </a:p>
          <a:p>
            <a:pPr lvl="0">
              <a:buFont typeface="Wingdings" pitchFamily="2" charset="2"/>
              <a:buChar char="v"/>
            </a:pPr>
            <a:r>
              <a:rPr lang="fr-CA" sz="1800" b="1" dirty="0"/>
              <a:t>SMO 6_Enquête et disciplines</a:t>
            </a:r>
            <a:r>
              <a:rPr lang="fr-CA" sz="1800" dirty="0"/>
              <a:t>.</a:t>
            </a:r>
          </a:p>
          <a:p>
            <a:pPr marL="109728" indent="0">
              <a:buNone/>
            </a:pPr>
            <a:endParaRPr lang="en-US" sz="1800" dirty="0"/>
          </a:p>
          <a:p>
            <a:pPr lvl="0">
              <a:buFont typeface="Wingdings" pitchFamily="2" charset="2"/>
              <a:buChar char="v"/>
            </a:pPr>
            <a:r>
              <a:rPr lang="fr-CA" sz="1800" b="1" dirty="0"/>
              <a:t>SMO 7_Normes Internationales d’Information Financières (IFRS) et autres lignes directrices publiées par l’IASB </a:t>
            </a:r>
            <a:endParaRPr lang="en-US" sz="1800" dirty="0"/>
          </a:p>
          <a:p>
            <a:pPr marL="109728" indent="0">
              <a:buNone/>
            </a:pPr>
            <a:r>
              <a:rPr lang="fr-CA" sz="1800" dirty="0"/>
              <a:t> </a:t>
            </a:r>
            <a:endParaRPr lang="en-US" sz="1800" dirty="0"/>
          </a:p>
          <a:p>
            <a:pPr>
              <a:buFont typeface="Wingdings" pitchFamily="2" charset="2"/>
              <a:buChar char="v"/>
            </a:pPr>
            <a:endParaRPr lang="en-US" sz="1800" dirty="0"/>
          </a:p>
        </p:txBody>
      </p:sp>
      <p:sp>
        <p:nvSpPr>
          <p:cNvPr id="2" name="Oval 12" descr="Beige oval">
            <a:extLst>
              <a:ext uri="{FF2B5EF4-FFF2-40B4-BE49-F238E27FC236}">
                <a16:creationId xmlns:a16="http://schemas.microsoft.com/office/drawing/2014/main" id="{B9064525-DDB3-B885-C698-9C9206A01E7B}"/>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7</a:t>
            </a:r>
          </a:p>
        </p:txBody>
      </p:sp>
    </p:spTree>
    <p:extLst>
      <p:ext uri="{BB962C8B-B14F-4D97-AF65-F5344CB8AC3E}">
        <p14:creationId xmlns:p14="http://schemas.microsoft.com/office/powerpoint/2010/main" val="50929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wipe(down)">
                                      <p:cBhvr>
                                        <p:cTn id="7" dur="500"/>
                                        <p:tgtEl>
                                          <p:spTgt spid="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dow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wipe(down)">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wipe(down)">
                                      <p:cBhvr>
                                        <p:cTn id="27" dur="500"/>
                                        <p:tgtEl>
                                          <p:spTgt spid="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xEl>
                                              <p:pRg st="8" end="8"/>
                                            </p:txEl>
                                          </p:spTgt>
                                        </p:tgtEl>
                                        <p:attrNameLst>
                                          <p:attrName>style.visibility</p:attrName>
                                        </p:attrNameLst>
                                      </p:cBhvr>
                                      <p:to>
                                        <p:strVal val="visible"/>
                                      </p:to>
                                    </p:set>
                                    <p:animEffect transition="in" filter="wipe(down)">
                                      <p:cBhvr>
                                        <p:cTn id="32" dur="500"/>
                                        <p:tgtEl>
                                          <p:spTgt spid="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wipe(down)">
                                      <p:cBhvr>
                                        <p:cTn id="37" dur="500"/>
                                        <p:tgtEl>
                                          <p:spTgt spid="7">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7">
                                            <p:txEl>
                                              <p:pRg st="12" end="12"/>
                                            </p:txEl>
                                          </p:spTgt>
                                        </p:tgtEl>
                                        <p:attrNameLst>
                                          <p:attrName>style.visibility</p:attrName>
                                        </p:attrNameLst>
                                      </p:cBhvr>
                                      <p:to>
                                        <p:strVal val="visible"/>
                                      </p:to>
                                    </p:set>
                                    <p:animEffect transition="in" filter="wipe(down)">
                                      <p:cBhvr>
                                        <p:cTn id="42" dur="500"/>
                                        <p:tgtEl>
                                          <p:spTgt spid="7">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
                                            <p:txEl>
                                              <p:pRg st="14" end="14"/>
                                            </p:txEl>
                                          </p:spTgt>
                                        </p:tgtEl>
                                        <p:attrNameLst>
                                          <p:attrName>style.visibility</p:attrName>
                                        </p:attrNameLst>
                                      </p:cBhvr>
                                      <p:to>
                                        <p:strVal val="visible"/>
                                      </p:to>
                                    </p:set>
                                    <p:animEffect transition="in" filter="wipe(down)">
                                      <p:cBhvr>
                                        <p:cTn id="47" dur="500"/>
                                        <p:tgtEl>
                                          <p:spTgt spid="7">
                                            <p:txEl>
                                              <p:pRg st="14" end="1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7">
                                            <p:txEl>
                                              <p:pRg st="15" end="15"/>
                                            </p:txEl>
                                          </p:spTgt>
                                        </p:tgtEl>
                                        <p:attrNameLst>
                                          <p:attrName>style.visibility</p:attrName>
                                        </p:attrNameLst>
                                      </p:cBhvr>
                                      <p:to>
                                        <p:strVal val="visible"/>
                                      </p:to>
                                    </p:set>
                                    <p:animEffect transition="in" filter="wipe(down)">
                                      <p:cBhvr>
                                        <p:cTn id="52" dur="500"/>
                                        <p:tgtEl>
                                          <p:spTgt spid="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hidden="1">
            <a:extLst>
              <a:ext uri="{FF2B5EF4-FFF2-40B4-BE49-F238E27FC236}">
                <a16:creationId xmlns:a16="http://schemas.microsoft.com/office/drawing/2014/main" id="{9FDB6406-0CDB-4213-A1B6-DE47D953FED3}"/>
              </a:ext>
            </a:extLst>
          </p:cNvPr>
          <p:cNvSpPr>
            <a:spLocks noGrp="1"/>
          </p:cNvSpPr>
          <p:nvPr>
            <p:ph type="title" idx="4294967295"/>
          </p:nvPr>
        </p:nvSpPr>
        <p:spPr>
          <a:xfrm>
            <a:off x="0" y="365125"/>
            <a:ext cx="10515600" cy="1325563"/>
          </a:xfrm>
        </p:spPr>
        <p:txBody>
          <a:bodyPr rtlCol="0"/>
          <a:lstStyle/>
          <a:p>
            <a:r>
              <a:rPr lang="fr-FR" dirty="0"/>
              <a:t>Analyse du projet : diapositive </a:t>
            </a:r>
            <a:r>
              <a:rPr lang="fr" dirty="0"/>
              <a:t>3</a:t>
            </a:r>
          </a:p>
        </p:txBody>
      </p:sp>
      <p:cxnSp>
        <p:nvCxnSpPr>
          <p:cNvPr id="8" name="Connecteur droit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re 1">
            <a:extLst>
              <a:ext uri="{FF2B5EF4-FFF2-40B4-BE49-F238E27FC236}">
                <a16:creationId xmlns:a16="http://schemas.microsoft.com/office/drawing/2014/main" id="{4E3F5479-058B-4FA8-92E9-18CAB8CDC5C5}"/>
              </a:ext>
            </a:extLst>
          </p:cNvPr>
          <p:cNvSpPr txBox="1">
            <a:spLocks/>
          </p:cNvSpPr>
          <p:nvPr/>
        </p:nvSpPr>
        <p:spPr>
          <a:xfrm>
            <a:off x="228600" y="190500"/>
            <a:ext cx="11734800" cy="675570"/>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000" b="1" dirty="0">
                <a:solidFill>
                  <a:schemeClr val="tx1">
                    <a:lumMod val="75000"/>
                    <a:lumOff val="25000"/>
                  </a:schemeClr>
                </a:solidFill>
              </a:rPr>
              <a:t>AXES DU PLAN STRATEGIQUE</a:t>
            </a:r>
            <a:br>
              <a:rPr lang="fr-FR" sz="2800" dirty="0">
                <a:solidFill>
                  <a:schemeClr val="tx1">
                    <a:lumMod val="75000"/>
                    <a:lumOff val="25000"/>
                  </a:schemeClr>
                </a:solidFill>
              </a:rPr>
            </a:br>
            <a:endParaRPr lang="fr-FR" sz="2800" dirty="0">
              <a:solidFill>
                <a:schemeClr val="tx1">
                  <a:lumMod val="75000"/>
                  <a:lumOff val="25000"/>
                </a:schemeClr>
              </a:solidFill>
            </a:endParaRPr>
          </a:p>
        </p:txBody>
      </p:sp>
      <p:cxnSp>
        <p:nvCxnSpPr>
          <p:cNvPr id="14" name="Connecteur droit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2" name="Trapèze 1">
            <a:extLst>
              <a:ext uri="{FF2B5EF4-FFF2-40B4-BE49-F238E27FC236}">
                <a16:creationId xmlns:a16="http://schemas.microsoft.com/office/drawing/2014/main" id="{5B804E9F-B6B5-41F9-9B63-9AF435FDC2B7}"/>
              </a:ext>
              <a:ext uri="{C183D7F6-B498-43B3-948B-1728B52AA6E4}">
                <adec:decorative xmlns:adec="http://schemas.microsoft.com/office/drawing/2017/decorative" val="1"/>
              </a:ext>
            </a:extLst>
          </p:cNvPr>
          <p:cNvSpPr/>
          <p:nvPr/>
        </p:nvSpPr>
        <p:spPr>
          <a:xfrm rot="5400000">
            <a:off x="-405667" y="2673357"/>
            <a:ext cx="4336142" cy="2044685"/>
          </a:xfrm>
          <a:prstGeom prst="trapezoi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43" name="Trapèze 42">
            <a:extLst>
              <a:ext uri="{FF2B5EF4-FFF2-40B4-BE49-F238E27FC236}">
                <a16:creationId xmlns:a16="http://schemas.microsoft.com/office/drawing/2014/main" id="{0092C447-C8E1-4B12-B012-E6D21CBB1FBE}"/>
              </a:ext>
              <a:ext uri="{C183D7F6-B498-43B3-948B-1728B52AA6E4}">
                <adec:decorative xmlns:adec="http://schemas.microsoft.com/office/drawing/2017/decorative" val="1"/>
              </a:ext>
            </a:extLst>
          </p:cNvPr>
          <p:cNvSpPr/>
          <p:nvPr/>
        </p:nvSpPr>
        <p:spPr>
          <a:xfrm rot="5400000">
            <a:off x="1761132" y="2673357"/>
            <a:ext cx="4336142" cy="2044685"/>
          </a:xfrm>
          <a:prstGeom prst="trapezoi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44" name="Trapèze 43">
            <a:extLst>
              <a:ext uri="{FF2B5EF4-FFF2-40B4-BE49-F238E27FC236}">
                <a16:creationId xmlns:a16="http://schemas.microsoft.com/office/drawing/2014/main" id="{7E139379-1914-4446-8D6D-984A47041A54}"/>
              </a:ext>
              <a:ext uri="{C183D7F6-B498-43B3-948B-1728B52AA6E4}">
                <adec:decorative xmlns:adec="http://schemas.microsoft.com/office/drawing/2017/decorative" val="1"/>
              </a:ext>
            </a:extLst>
          </p:cNvPr>
          <p:cNvSpPr/>
          <p:nvPr/>
        </p:nvSpPr>
        <p:spPr>
          <a:xfrm rot="5400000">
            <a:off x="3927930" y="2673357"/>
            <a:ext cx="4336142" cy="2044685"/>
          </a:xfrm>
          <a:prstGeom prst="trapezoi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45" name="Trapèze 44">
            <a:extLst>
              <a:ext uri="{FF2B5EF4-FFF2-40B4-BE49-F238E27FC236}">
                <a16:creationId xmlns:a16="http://schemas.microsoft.com/office/drawing/2014/main" id="{F79B51BB-1B30-4ED8-B26D-21EE8BC675B2}"/>
              </a:ext>
              <a:ext uri="{C183D7F6-B498-43B3-948B-1728B52AA6E4}">
                <adec:decorative xmlns:adec="http://schemas.microsoft.com/office/drawing/2017/decorative" val="1"/>
              </a:ext>
            </a:extLst>
          </p:cNvPr>
          <p:cNvSpPr/>
          <p:nvPr/>
        </p:nvSpPr>
        <p:spPr>
          <a:xfrm rot="5400000">
            <a:off x="6094728" y="2631261"/>
            <a:ext cx="4336142" cy="2044685"/>
          </a:xfrm>
          <a:prstGeom prst="trapezoi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46" name="Trapèze 45">
            <a:extLst>
              <a:ext uri="{FF2B5EF4-FFF2-40B4-BE49-F238E27FC236}">
                <a16:creationId xmlns:a16="http://schemas.microsoft.com/office/drawing/2014/main" id="{89DA262E-0502-4E65-8ABA-E063880EAC4C}"/>
              </a:ext>
              <a:ext uri="{C183D7F6-B498-43B3-948B-1728B52AA6E4}">
                <adec:decorative xmlns:adec="http://schemas.microsoft.com/office/drawing/2017/decorative" val="1"/>
              </a:ext>
            </a:extLst>
          </p:cNvPr>
          <p:cNvSpPr/>
          <p:nvPr/>
        </p:nvSpPr>
        <p:spPr>
          <a:xfrm rot="5400000">
            <a:off x="8263685" y="2673357"/>
            <a:ext cx="4336142" cy="2044685"/>
          </a:xfrm>
          <a:prstGeom prst="trapezoid">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4" name="Rectangle 3">
            <a:extLst>
              <a:ext uri="{FF2B5EF4-FFF2-40B4-BE49-F238E27FC236}">
                <a16:creationId xmlns:a16="http://schemas.microsoft.com/office/drawing/2014/main" id="{3F19BFA5-D0CA-4CF0-8499-504D956B6563}"/>
              </a:ext>
            </a:extLst>
          </p:cNvPr>
          <p:cNvSpPr/>
          <p:nvPr/>
        </p:nvSpPr>
        <p:spPr>
          <a:xfrm>
            <a:off x="1076604" y="2886560"/>
            <a:ext cx="1371600" cy="246221"/>
          </a:xfrm>
          <a:prstGeom prst="rect">
            <a:avLst/>
          </a:prstGeom>
        </p:spPr>
        <p:txBody>
          <a:bodyPr wrap="square" lIns="0" tIns="0" rIns="0" bIns="0" rtlCol="0">
            <a:spAutoFit/>
          </a:bodyPr>
          <a:lstStyle/>
          <a:p>
            <a:pPr algn="ctr" rtl="0"/>
            <a:r>
              <a:rPr lang="fr-FR" sz="1600" b="1" dirty="0">
                <a:solidFill>
                  <a:schemeClr val="bg1"/>
                </a:solidFill>
              </a:rPr>
              <a:t>Etat </a:t>
            </a:r>
          </a:p>
        </p:txBody>
      </p:sp>
      <p:sp>
        <p:nvSpPr>
          <p:cNvPr id="47" name="Rectangle 46">
            <a:extLst>
              <a:ext uri="{FF2B5EF4-FFF2-40B4-BE49-F238E27FC236}">
                <a16:creationId xmlns:a16="http://schemas.microsoft.com/office/drawing/2014/main" id="{1751D31D-3535-411D-8BAC-95CCC90AB185}"/>
              </a:ext>
            </a:extLst>
          </p:cNvPr>
          <p:cNvSpPr/>
          <p:nvPr/>
        </p:nvSpPr>
        <p:spPr>
          <a:xfrm>
            <a:off x="3243402" y="2886560"/>
            <a:ext cx="1493711" cy="246221"/>
          </a:xfrm>
          <a:prstGeom prst="rect">
            <a:avLst/>
          </a:prstGeom>
        </p:spPr>
        <p:txBody>
          <a:bodyPr wrap="square" lIns="0" tIns="0" rIns="0" bIns="0" rtlCol="0">
            <a:spAutoFit/>
          </a:bodyPr>
          <a:lstStyle/>
          <a:p>
            <a:pPr algn="ctr" rtl="0"/>
            <a:r>
              <a:rPr lang="fr-FR" sz="1600" b="1" dirty="0">
                <a:solidFill>
                  <a:schemeClr val="bg1"/>
                </a:solidFill>
              </a:rPr>
              <a:t>Sensibilisation</a:t>
            </a:r>
          </a:p>
        </p:txBody>
      </p:sp>
      <p:sp>
        <p:nvSpPr>
          <p:cNvPr id="48" name="Rectangle 47">
            <a:extLst>
              <a:ext uri="{FF2B5EF4-FFF2-40B4-BE49-F238E27FC236}">
                <a16:creationId xmlns:a16="http://schemas.microsoft.com/office/drawing/2014/main" id="{FA4D735A-8F75-4E2A-8F1A-CC303B0718BA}"/>
              </a:ext>
            </a:extLst>
          </p:cNvPr>
          <p:cNvSpPr/>
          <p:nvPr/>
        </p:nvSpPr>
        <p:spPr>
          <a:xfrm>
            <a:off x="5410201" y="2886560"/>
            <a:ext cx="1371600" cy="246221"/>
          </a:xfrm>
          <a:prstGeom prst="rect">
            <a:avLst/>
          </a:prstGeom>
        </p:spPr>
        <p:txBody>
          <a:bodyPr wrap="square" lIns="0" tIns="0" rIns="0" bIns="0" rtlCol="0">
            <a:spAutoFit/>
          </a:bodyPr>
          <a:lstStyle/>
          <a:p>
            <a:pPr algn="ctr" rtl="0"/>
            <a:r>
              <a:rPr lang="fr-FR" sz="1600" b="1" dirty="0">
                <a:solidFill>
                  <a:schemeClr val="bg1"/>
                </a:solidFill>
              </a:rPr>
              <a:t>Formation </a:t>
            </a:r>
          </a:p>
        </p:txBody>
      </p:sp>
      <p:sp>
        <p:nvSpPr>
          <p:cNvPr id="49" name="Rectangle 48">
            <a:extLst>
              <a:ext uri="{FF2B5EF4-FFF2-40B4-BE49-F238E27FC236}">
                <a16:creationId xmlns:a16="http://schemas.microsoft.com/office/drawing/2014/main" id="{54AB9282-0505-49EB-AABF-998083225E3A}"/>
              </a:ext>
            </a:extLst>
          </p:cNvPr>
          <p:cNvSpPr/>
          <p:nvPr/>
        </p:nvSpPr>
        <p:spPr>
          <a:xfrm>
            <a:off x="7577000" y="2886560"/>
            <a:ext cx="1371600" cy="246221"/>
          </a:xfrm>
          <a:prstGeom prst="rect">
            <a:avLst/>
          </a:prstGeom>
        </p:spPr>
        <p:txBody>
          <a:bodyPr wrap="square" lIns="0" tIns="0" rIns="0" bIns="0" rtlCol="0">
            <a:spAutoFit/>
          </a:bodyPr>
          <a:lstStyle/>
          <a:p>
            <a:pPr algn="ctr" rtl="0"/>
            <a:r>
              <a:rPr lang="fr-FR" sz="1600" b="1" dirty="0">
                <a:solidFill>
                  <a:schemeClr val="bg1"/>
                </a:solidFill>
              </a:rPr>
              <a:t>PCN</a:t>
            </a:r>
          </a:p>
        </p:txBody>
      </p:sp>
      <p:sp>
        <p:nvSpPr>
          <p:cNvPr id="50" name="Rectangle 49">
            <a:extLst>
              <a:ext uri="{FF2B5EF4-FFF2-40B4-BE49-F238E27FC236}">
                <a16:creationId xmlns:a16="http://schemas.microsoft.com/office/drawing/2014/main" id="{D668C4B5-BCEC-465A-ADA5-6A054B15F7A3}"/>
              </a:ext>
            </a:extLst>
          </p:cNvPr>
          <p:cNvSpPr/>
          <p:nvPr/>
        </p:nvSpPr>
        <p:spPr>
          <a:xfrm>
            <a:off x="9745956" y="2886560"/>
            <a:ext cx="1371600" cy="246221"/>
          </a:xfrm>
          <a:prstGeom prst="rect">
            <a:avLst/>
          </a:prstGeom>
        </p:spPr>
        <p:txBody>
          <a:bodyPr wrap="square" lIns="0" tIns="0" rIns="0" bIns="0" rtlCol="0">
            <a:spAutoFit/>
          </a:bodyPr>
          <a:lstStyle/>
          <a:p>
            <a:pPr algn="ctr" rtl="0"/>
            <a:r>
              <a:rPr lang="fr-FR" sz="1600" b="1" dirty="0">
                <a:solidFill>
                  <a:schemeClr val="bg1"/>
                </a:solidFill>
              </a:rPr>
              <a:t>Cadre Légal</a:t>
            </a:r>
          </a:p>
        </p:txBody>
      </p:sp>
      <p:sp>
        <p:nvSpPr>
          <p:cNvPr id="51" name="Rectangle 50">
            <a:extLst>
              <a:ext uri="{FF2B5EF4-FFF2-40B4-BE49-F238E27FC236}">
                <a16:creationId xmlns:a16="http://schemas.microsoft.com/office/drawing/2014/main" id="{8AA18108-5B8B-4147-84A7-D30A16BEC4EA}"/>
              </a:ext>
            </a:extLst>
          </p:cNvPr>
          <p:cNvSpPr/>
          <p:nvPr/>
        </p:nvSpPr>
        <p:spPr>
          <a:xfrm>
            <a:off x="886383" y="3653603"/>
            <a:ext cx="1752042" cy="954364"/>
          </a:xfrm>
          <a:prstGeom prst="rect">
            <a:avLst/>
          </a:prstGeom>
        </p:spPr>
        <p:txBody>
          <a:bodyPr wrap="square" lIns="0" tIns="0" rIns="0" bIns="0" rtlCol="0" anchor="t">
            <a:spAutoFit/>
          </a:bodyPr>
          <a:lstStyle/>
          <a:p>
            <a:pPr algn="ctr" rtl="0">
              <a:lnSpc>
                <a:spcPts val="1900"/>
              </a:lnSpc>
            </a:pPr>
            <a:r>
              <a:rPr lang="fr-FR" sz="1400" dirty="0">
                <a:solidFill>
                  <a:schemeClr val="bg1"/>
                </a:solidFill>
                <a:cs typeface="Segoe UI" panose="020B0502040204020203" pitchFamily="34" charset="0"/>
              </a:rPr>
              <a:t>Etat des lieux des pratiques existantes dans les divers secteurs de l’économie. </a:t>
            </a:r>
          </a:p>
        </p:txBody>
      </p:sp>
      <p:sp>
        <p:nvSpPr>
          <p:cNvPr id="52" name="Rectangle 51">
            <a:extLst>
              <a:ext uri="{FF2B5EF4-FFF2-40B4-BE49-F238E27FC236}">
                <a16:creationId xmlns:a16="http://schemas.microsoft.com/office/drawing/2014/main" id="{A8534162-B6E2-4579-9DAD-AD8DE07459BC}"/>
              </a:ext>
            </a:extLst>
          </p:cNvPr>
          <p:cNvSpPr/>
          <p:nvPr/>
        </p:nvSpPr>
        <p:spPr>
          <a:xfrm>
            <a:off x="3053182" y="3653603"/>
            <a:ext cx="1752042" cy="954364"/>
          </a:xfrm>
          <a:prstGeom prst="rect">
            <a:avLst/>
          </a:prstGeom>
        </p:spPr>
        <p:txBody>
          <a:bodyPr wrap="square" lIns="0" tIns="0" rIns="0" bIns="0" rtlCol="0" anchor="t">
            <a:spAutoFit/>
          </a:bodyPr>
          <a:lstStyle/>
          <a:p>
            <a:pPr algn="ctr" rtl="0">
              <a:lnSpc>
                <a:spcPts val="1900"/>
              </a:lnSpc>
            </a:pPr>
            <a:r>
              <a:rPr lang="fr-FR" sz="1400" dirty="0">
                <a:solidFill>
                  <a:schemeClr val="bg1"/>
                </a:solidFill>
                <a:cs typeface="Segoe UI" panose="020B0502040204020203" pitchFamily="34" charset="0"/>
              </a:rPr>
              <a:t>Sensibilisation des parties prenantes sur la nécessité de la réforme. </a:t>
            </a:r>
          </a:p>
        </p:txBody>
      </p:sp>
      <p:sp>
        <p:nvSpPr>
          <p:cNvPr id="53" name="Rectangle 52">
            <a:extLst>
              <a:ext uri="{FF2B5EF4-FFF2-40B4-BE49-F238E27FC236}">
                <a16:creationId xmlns:a16="http://schemas.microsoft.com/office/drawing/2014/main" id="{E1535E1C-6EBC-45D8-BCE1-D5B947A61FB6}"/>
              </a:ext>
            </a:extLst>
          </p:cNvPr>
          <p:cNvSpPr/>
          <p:nvPr/>
        </p:nvSpPr>
        <p:spPr>
          <a:xfrm>
            <a:off x="5219979" y="3653603"/>
            <a:ext cx="1752042" cy="954364"/>
          </a:xfrm>
          <a:prstGeom prst="rect">
            <a:avLst/>
          </a:prstGeom>
        </p:spPr>
        <p:txBody>
          <a:bodyPr wrap="square" lIns="0" tIns="0" rIns="0" bIns="0" rtlCol="0" anchor="t">
            <a:spAutoFit/>
          </a:bodyPr>
          <a:lstStyle/>
          <a:p>
            <a:pPr algn="ctr" rtl="0">
              <a:lnSpc>
                <a:spcPts val="1900"/>
              </a:lnSpc>
            </a:pPr>
            <a:r>
              <a:rPr lang="fr-FR" sz="1400" dirty="0">
                <a:solidFill>
                  <a:schemeClr val="bg1"/>
                </a:solidFill>
                <a:cs typeface="Segoe UI" panose="020B0502040204020203" pitchFamily="34" charset="0"/>
              </a:rPr>
              <a:t>Formation des membres y compris des cabinets sur les normes internationales. </a:t>
            </a:r>
          </a:p>
        </p:txBody>
      </p:sp>
      <p:sp>
        <p:nvSpPr>
          <p:cNvPr id="54" name="Rectangle 53">
            <a:extLst>
              <a:ext uri="{FF2B5EF4-FFF2-40B4-BE49-F238E27FC236}">
                <a16:creationId xmlns:a16="http://schemas.microsoft.com/office/drawing/2014/main" id="{28FF18A5-7B4E-4493-B38D-E732E033F82F}"/>
              </a:ext>
            </a:extLst>
          </p:cNvPr>
          <p:cNvSpPr/>
          <p:nvPr/>
        </p:nvSpPr>
        <p:spPr>
          <a:xfrm>
            <a:off x="7386779" y="3653603"/>
            <a:ext cx="1752042" cy="1441677"/>
          </a:xfrm>
          <a:prstGeom prst="rect">
            <a:avLst/>
          </a:prstGeom>
        </p:spPr>
        <p:txBody>
          <a:bodyPr wrap="square" lIns="0" tIns="0" rIns="0" bIns="0" rtlCol="0" anchor="t">
            <a:spAutoFit/>
          </a:bodyPr>
          <a:lstStyle/>
          <a:p>
            <a:pPr algn="ctr" rtl="0">
              <a:lnSpc>
                <a:spcPts val="1900"/>
              </a:lnSpc>
            </a:pPr>
            <a:r>
              <a:rPr lang="fr-FR" sz="1400" dirty="0">
                <a:solidFill>
                  <a:schemeClr val="bg1"/>
                </a:solidFill>
                <a:cs typeface="Segoe UI" panose="020B0502040204020203" pitchFamily="34" charset="0"/>
              </a:rPr>
              <a:t>Refonte du plan comptable national et ajout d’un plan sectoriel et des procédures d’accompagnement. </a:t>
            </a:r>
          </a:p>
        </p:txBody>
      </p:sp>
      <p:sp>
        <p:nvSpPr>
          <p:cNvPr id="55" name="Rectangle 54">
            <a:extLst>
              <a:ext uri="{FF2B5EF4-FFF2-40B4-BE49-F238E27FC236}">
                <a16:creationId xmlns:a16="http://schemas.microsoft.com/office/drawing/2014/main" id="{5BCD242F-9A97-473E-8E17-3F6C3C75CE68}"/>
              </a:ext>
            </a:extLst>
          </p:cNvPr>
          <p:cNvSpPr/>
          <p:nvPr/>
        </p:nvSpPr>
        <p:spPr>
          <a:xfrm>
            <a:off x="9555735" y="3653603"/>
            <a:ext cx="1752042" cy="223394"/>
          </a:xfrm>
          <a:prstGeom prst="rect">
            <a:avLst/>
          </a:prstGeom>
        </p:spPr>
        <p:txBody>
          <a:bodyPr wrap="square" lIns="0" tIns="0" rIns="0" bIns="0" rtlCol="0" anchor="t">
            <a:spAutoFit/>
          </a:bodyPr>
          <a:lstStyle/>
          <a:p>
            <a:pPr algn="ctr" rtl="0">
              <a:lnSpc>
                <a:spcPts val="1900"/>
              </a:lnSpc>
            </a:pPr>
            <a:r>
              <a:rPr lang="fr-FR" sz="1400" dirty="0">
                <a:solidFill>
                  <a:schemeClr val="bg1"/>
                </a:solidFill>
                <a:cs typeface="Segoe UI" panose="020B0502040204020203" pitchFamily="34" charset="0"/>
              </a:rPr>
              <a:t>Revue du Cadre Légal. </a:t>
            </a:r>
          </a:p>
        </p:txBody>
      </p:sp>
      <p:sp>
        <p:nvSpPr>
          <p:cNvPr id="3" name="Oval 12" descr="Beige oval">
            <a:extLst>
              <a:ext uri="{FF2B5EF4-FFF2-40B4-BE49-F238E27FC236}">
                <a16:creationId xmlns:a16="http://schemas.microsoft.com/office/drawing/2014/main" id="{5CC1308D-3A6D-33DA-D28B-F982035EDCEE}"/>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8</a:t>
            </a:r>
          </a:p>
        </p:txBody>
      </p:sp>
    </p:spTree>
    <p:extLst>
      <p:ext uri="{BB962C8B-B14F-4D97-AF65-F5344CB8AC3E}">
        <p14:creationId xmlns:p14="http://schemas.microsoft.com/office/powerpoint/2010/main" val="82256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additive="base">
                                        <p:cTn id="17" dur="500" fill="hold"/>
                                        <p:tgtEl>
                                          <p:spTgt spid="43"/>
                                        </p:tgtEl>
                                        <p:attrNameLst>
                                          <p:attrName>ppt_x</p:attrName>
                                        </p:attrNameLst>
                                      </p:cBhvr>
                                      <p:tavLst>
                                        <p:tav tm="0">
                                          <p:val>
                                            <p:strVal val="#ppt_x"/>
                                          </p:val>
                                        </p:tav>
                                        <p:tav tm="100000">
                                          <p:val>
                                            <p:strVal val="#ppt_x"/>
                                          </p:val>
                                        </p:tav>
                                      </p:tavLst>
                                    </p:anim>
                                    <p:anim calcmode="lin" valueType="num">
                                      <p:cBhvr additive="base">
                                        <p:cTn id="18" dur="500" fill="hold"/>
                                        <p:tgtEl>
                                          <p:spTgt spid="4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additive="base">
                                        <p:cTn id="21" dur="500" fill="hold"/>
                                        <p:tgtEl>
                                          <p:spTgt spid="44"/>
                                        </p:tgtEl>
                                        <p:attrNameLst>
                                          <p:attrName>ppt_x</p:attrName>
                                        </p:attrNameLst>
                                      </p:cBhvr>
                                      <p:tavLst>
                                        <p:tav tm="0">
                                          <p:val>
                                            <p:strVal val="#ppt_x"/>
                                          </p:val>
                                        </p:tav>
                                        <p:tav tm="100000">
                                          <p:val>
                                            <p:strVal val="#ppt_x"/>
                                          </p:val>
                                        </p:tav>
                                      </p:tavLst>
                                    </p:anim>
                                    <p:anim calcmode="lin" valueType="num">
                                      <p:cBhvr additive="base">
                                        <p:cTn id="22" dur="500" fill="hold"/>
                                        <p:tgtEl>
                                          <p:spTgt spid="4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anim calcmode="lin" valueType="num">
                                      <p:cBhvr additive="base">
                                        <p:cTn id="25" dur="500" fill="hold"/>
                                        <p:tgtEl>
                                          <p:spTgt spid="45"/>
                                        </p:tgtEl>
                                        <p:attrNameLst>
                                          <p:attrName>ppt_x</p:attrName>
                                        </p:attrNameLst>
                                      </p:cBhvr>
                                      <p:tavLst>
                                        <p:tav tm="0">
                                          <p:val>
                                            <p:strVal val="#ppt_x"/>
                                          </p:val>
                                        </p:tav>
                                        <p:tav tm="100000">
                                          <p:val>
                                            <p:strVal val="#ppt_x"/>
                                          </p:val>
                                        </p:tav>
                                      </p:tavLst>
                                    </p:anim>
                                    <p:anim calcmode="lin" valueType="num">
                                      <p:cBhvr additive="base">
                                        <p:cTn id="26" dur="500" fill="hold"/>
                                        <p:tgtEl>
                                          <p:spTgt spid="4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anim calcmode="lin" valueType="num">
                                      <p:cBhvr additive="base">
                                        <p:cTn id="29" dur="500" fill="hold"/>
                                        <p:tgtEl>
                                          <p:spTgt spid="46"/>
                                        </p:tgtEl>
                                        <p:attrNameLst>
                                          <p:attrName>ppt_x</p:attrName>
                                        </p:attrNameLst>
                                      </p:cBhvr>
                                      <p:tavLst>
                                        <p:tav tm="0">
                                          <p:val>
                                            <p:strVal val="#ppt_x"/>
                                          </p:val>
                                        </p:tav>
                                        <p:tav tm="100000">
                                          <p:val>
                                            <p:strVal val="#ppt_x"/>
                                          </p:val>
                                        </p:tav>
                                      </p:tavLst>
                                    </p:anim>
                                    <p:anim calcmode="lin" valueType="num">
                                      <p:cBhvr additive="base">
                                        <p:cTn id="30"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 grpId="0" animBg="1"/>
      <p:bldP spid="43" grpId="0" animBg="1"/>
      <p:bldP spid="44" grpId="0" animBg="1"/>
      <p:bldP spid="45" grpId="0" animBg="1"/>
      <p:bldP spid="4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Ovale 22">
            <a:extLst>
              <a:ext uri="{FF2B5EF4-FFF2-40B4-BE49-F238E27FC236}">
                <a16:creationId xmlns:a16="http://schemas.microsoft.com/office/drawing/2014/main" id="{364CFD90-D0E1-4BC3-9D8B-7503E2632C39}"/>
              </a:ext>
              <a:ext uri="{C183D7F6-B498-43B3-948B-1728B52AA6E4}">
                <adec:decorative xmlns:adec="http://schemas.microsoft.com/office/drawing/2017/decorative" val="1"/>
              </a:ext>
            </a:extLst>
          </p:cNvPr>
          <p:cNvSpPr/>
          <p:nvPr/>
        </p:nvSpPr>
        <p:spPr>
          <a:xfrm>
            <a:off x="4111626" y="1720850"/>
            <a:ext cx="3968750" cy="396875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4" name="Titr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365125"/>
            <a:ext cx="10515600" cy="1325563"/>
          </a:xfrm>
        </p:spPr>
        <p:txBody>
          <a:bodyPr rtlCol="0"/>
          <a:lstStyle/>
          <a:p>
            <a:r>
              <a:rPr lang="fr-FR" dirty="0"/>
              <a:t>Analyse du projet : diapositive </a:t>
            </a:r>
            <a:r>
              <a:rPr lang="fr" dirty="0"/>
              <a:t>2</a:t>
            </a:r>
          </a:p>
        </p:txBody>
      </p:sp>
      <p:cxnSp>
        <p:nvCxnSpPr>
          <p:cNvPr id="8" name="Connecteur droit 7">
            <a:extLst>
              <a:ext uri="{FF2B5EF4-FFF2-40B4-BE49-F238E27FC236}">
                <a16:creationId xmlns:a16="http://schemas.microsoft.com/office/drawing/2014/main" id="{D0986099-F5F2-4E8B-BE17-81194861A00C}"/>
              </a:ext>
              <a:ext uri="{C183D7F6-B498-43B3-948B-1728B52AA6E4}">
                <adec:decorative xmlns:adec="http://schemas.microsoft.com/office/drawing/2017/decorative" val="1"/>
              </a:ext>
            </a:extLst>
          </p:cNvPr>
          <p:cNvCxnSpPr>
            <a:cxnSpLocks/>
          </p:cNvCxnSpPr>
          <p:nvPr/>
        </p:nvCxnSpPr>
        <p:spPr>
          <a:xfrm>
            <a:off x="8105775" y="522898"/>
            <a:ext cx="4086225" cy="0"/>
          </a:xfrm>
          <a:prstGeom prst="line">
            <a:avLst/>
          </a:prstGeom>
          <a:ln>
            <a:solidFill>
              <a:schemeClr val="accent3">
                <a:lumMod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11" name="Titre 1">
            <a:extLst>
              <a:ext uri="{FF2B5EF4-FFF2-40B4-BE49-F238E27FC236}">
                <a16:creationId xmlns:a16="http://schemas.microsoft.com/office/drawing/2014/main" id="{4E3F5479-058B-4FA8-92E9-18CAB8CDC5C5}"/>
              </a:ext>
            </a:extLst>
          </p:cNvPr>
          <p:cNvSpPr txBox="1">
            <a:spLocks/>
          </p:cNvSpPr>
          <p:nvPr/>
        </p:nvSpPr>
        <p:spPr>
          <a:xfrm>
            <a:off x="228600" y="190500"/>
            <a:ext cx="11734800" cy="7755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0"/>
            <a:r>
              <a:rPr lang="fr-FR" sz="2800" b="1" dirty="0">
                <a:solidFill>
                  <a:schemeClr val="tx1">
                    <a:lumMod val="75000"/>
                    <a:lumOff val="25000"/>
                  </a:schemeClr>
                </a:solidFill>
              </a:rPr>
              <a:t>Financement </a:t>
            </a:r>
            <a:br>
              <a:rPr lang="fr-FR" sz="2800" dirty="0">
                <a:solidFill>
                  <a:schemeClr val="tx1">
                    <a:lumMod val="75000"/>
                    <a:lumOff val="25000"/>
                  </a:schemeClr>
                </a:solidFill>
              </a:rPr>
            </a:br>
            <a:endParaRPr lang="fr-FR" sz="2800" dirty="0">
              <a:solidFill>
                <a:schemeClr val="tx1">
                  <a:lumMod val="75000"/>
                  <a:lumOff val="25000"/>
                </a:schemeClr>
              </a:solidFill>
            </a:endParaRPr>
          </a:p>
        </p:txBody>
      </p:sp>
      <p:cxnSp>
        <p:nvCxnSpPr>
          <p:cNvPr id="14" name="Connecteur droit 13">
            <a:extLst>
              <a:ext uri="{FF2B5EF4-FFF2-40B4-BE49-F238E27FC236}">
                <a16:creationId xmlns:a16="http://schemas.microsoft.com/office/drawing/2014/main" id="{83E690F4-843A-47A5-8620-4FB01C0D8E68}"/>
              </a:ext>
              <a:ext uri="{C183D7F6-B498-43B3-948B-1728B52AA6E4}">
                <adec:decorative xmlns:adec="http://schemas.microsoft.com/office/drawing/2017/decorative" val="1"/>
              </a:ext>
            </a:extLst>
          </p:cNvPr>
          <p:cNvCxnSpPr>
            <a:cxnSpLocks/>
          </p:cNvCxnSpPr>
          <p:nvPr/>
        </p:nvCxnSpPr>
        <p:spPr>
          <a:xfrm>
            <a:off x="0" y="522898"/>
            <a:ext cx="4086225" cy="0"/>
          </a:xfrm>
          <a:prstGeom prst="line">
            <a:avLst/>
          </a:prstGeom>
          <a:ln>
            <a:solidFill>
              <a:schemeClr val="accent3">
                <a:lumMod val="50000"/>
              </a:schemeClr>
            </a:solidFill>
            <a:tailEnd type="oval"/>
          </a:ln>
        </p:spPr>
        <p:style>
          <a:lnRef idx="1">
            <a:schemeClr val="accent1"/>
          </a:lnRef>
          <a:fillRef idx="0">
            <a:schemeClr val="accent1"/>
          </a:fillRef>
          <a:effectRef idx="0">
            <a:schemeClr val="accent1"/>
          </a:effectRef>
          <a:fontRef idx="minor">
            <a:schemeClr val="tx1"/>
          </a:fontRef>
        </p:style>
      </p:cxnSp>
      <p:sp>
        <p:nvSpPr>
          <p:cNvPr id="13" name="Ovale 12">
            <a:extLst>
              <a:ext uri="{FF2B5EF4-FFF2-40B4-BE49-F238E27FC236}">
                <a16:creationId xmlns:a16="http://schemas.microsoft.com/office/drawing/2014/main" id="{E3ECCC05-FF78-40FA-84FF-172821D8B58A}"/>
              </a:ext>
              <a:ext uri="{C183D7F6-B498-43B3-948B-1728B52AA6E4}">
                <adec:decorative xmlns:adec="http://schemas.microsoft.com/office/drawing/2017/decorative" val="1"/>
              </a:ext>
            </a:extLst>
          </p:cNvPr>
          <p:cNvSpPr/>
          <p:nvPr/>
        </p:nvSpPr>
        <p:spPr>
          <a:xfrm>
            <a:off x="5248275" y="2857500"/>
            <a:ext cx="1695450" cy="169545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b="1" dirty="0">
                <a:latin typeface="+mj-lt"/>
              </a:rPr>
              <a:t>PLAN</a:t>
            </a:r>
          </a:p>
        </p:txBody>
      </p:sp>
      <p:sp>
        <p:nvSpPr>
          <p:cNvPr id="16" name="Rectangle : Coins arrondis 15">
            <a:extLst>
              <a:ext uri="{FF2B5EF4-FFF2-40B4-BE49-F238E27FC236}">
                <a16:creationId xmlns:a16="http://schemas.microsoft.com/office/drawing/2014/main" id="{D6178536-4D8A-4FF2-BBDC-4B3E7E0FCF26}"/>
              </a:ext>
              <a:ext uri="{C183D7F6-B498-43B3-948B-1728B52AA6E4}">
                <adec:decorative xmlns:adec="http://schemas.microsoft.com/office/drawing/2017/decorative" val="1"/>
              </a:ext>
            </a:extLst>
          </p:cNvPr>
          <p:cNvSpPr/>
          <p:nvPr/>
        </p:nvSpPr>
        <p:spPr>
          <a:xfrm>
            <a:off x="6943725" y="1613877"/>
            <a:ext cx="4765345"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dirty="0"/>
              <a:t>Point couverts par le PERMAC</a:t>
            </a:r>
          </a:p>
        </p:txBody>
      </p:sp>
      <p:sp>
        <p:nvSpPr>
          <p:cNvPr id="15" name="Ovale 14">
            <a:extLst>
              <a:ext uri="{FF2B5EF4-FFF2-40B4-BE49-F238E27FC236}">
                <a16:creationId xmlns:a16="http://schemas.microsoft.com/office/drawing/2014/main" id="{416F1356-9015-4B5C-9C64-3C1D963E5F59}"/>
              </a:ext>
              <a:ext uri="{C183D7F6-B498-43B3-948B-1728B52AA6E4}">
                <adec:decorative xmlns:adec="http://schemas.microsoft.com/office/drawing/2017/decorative" val="1"/>
              </a:ext>
            </a:extLst>
          </p:cNvPr>
          <p:cNvSpPr/>
          <p:nvPr/>
        </p:nvSpPr>
        <p:spPr>
          <a:xfrm>
            <a:off x="6832600" y="1514475"/>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19" name="Rectangle : Coins arrondis 18">
            <a:extLst>
              <a:ext uri="{FF2B5EF4-FFF2-40B4-BE49-F238E27FC236}">
                <a16:creationId xmlns:a16="http://schemas.microsoft.com/office/drawing/2014/main" id="{EB7F2E37-0ACF-4E8A-9C1D-EC5B65BA2906}"/>
              </a:ext>
              <a:ext uri="{C183D7F6-B498-43B3-948B-1728B52AA6E4}">
                <adec:decorative xmlns:adec="http://schemas.microsoft.com/office/drawing/2017/decorative" val="1"/>
              </a:ext>
            </a:extLst>
          </p:cNvPr>
          <p:cNvSpPr/>
          <p:nvPr/>
        </p:nvSpPr>
        <p:spPr>
          <a:xfrm>
            <a:off x="7693024" y="3334727"/>
            <a:ext cx="4270375"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dirty="0"/>
              <a:t>Pilotage du Plan stratégique</a:t>
            </a:r>
          </a:p>
        </p:txBody>
      </p:sp>
      <p:sp>
        <p:nvSpPr>
          <p:cNvPr id="20" name="Ovale 19">
            <a:extLst>
              <a:ext uri="{FF2B5EF4-FFF2-40B4-BE49-F238E27FC236}">
                <a16:creationId xmlns:a16="http://schemas.microsoft.com/office/drawing/2014/main" id="{88F812F5-70AF-4FBD-80D9-D59B3C456D5E}"/>
              </a:ext>
              <a:ext uri="{C183D7F6-B498-43B3-948B-1728B52AA6E4}">
                <adec:decorative xmlns:adec="http://schemas.microsoft.com/office/drawing/2017/decorative" val="1"/>
              </a:ext>
            </a:extLst>
          </p:cNvPr>
          <p:cNvSpPr/>
          <p:nvPr/>
        </p:nvSpPr>
        <p:spPr>
          <a:xfrm>
            <a:off x="7490264" y="3235325"/>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21" name="Rectangle : Coins arrondis 20">
            <a:extLst>
              <a:ext uri="{FF2B5EF4-FFF2-40B4-BE49-F238E27FC236}">
                <a16:creationId xmlns:a16="http://schemas.microsoft.com/office/drawing/2014/main" id="{952C5002-7E64-4069-ACA0-6876E54A9B46}"/>
              </a:ext>
              <a:ext uri="{C183D7F6-B498-43B3-948B-1728B52AA6E4}">
                <adec:decorative xmlns:adec="http://schemas.microsoft.com/office/drawing/2017/decorative" val="1"/>
              </a:ext>
            </a:extLst>
          </p:cNvPr>
          <p:cNvSpPr/>
          <p:nvPr/>
        </p:nvSpPr>
        <p:spPr>
          <a:xfrm>
            <a:off x="6943725" y="5154978"/>
            <a:ext cx="4765345"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dirty="0"/>
              <a:t>Gestion opérationnelle du PERMAC </a:t>
            </a:r>
          </a:p>
        </p:txBody>
      </p:sp>
      <p:sp>
        <p:nvSpPr>
          <p:cNvPr id="22" name="Ovale 21">
            <a:extLst>
              <a:ext uri="{FF2B5EF4-FFF2-40B4-BE49-F238E27FC236}">
                <a16:creationId xmlns:a16="http://schemas.microsoft.com/office/drawing/2014/main" id="{A49C5F3A-6F0D-4A0F-AE6E-92F342C22ACD}"/>
              </a:ext>
              <a:ext uri="{C183D7F6-B498-43B3-948B-1728B52AA6E4}">
                <adec:decorative xmlns:adec="http://schemas.microsoft.com/office/drawing/2017/decorative" val="1"/>
              </a:ext>
            </a:extLst>
          </p:cNvPr>
          <p:cNvSpPr/>
          <p:nvPr/>
        </p:nvSpPr>
        <p:spPr>
          <a:xfrm>
            <a:off x="6832600" y="5055576"/>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25" name="Rectangle : Coins arrondis 24">
            <a:extLst>
              <a:ext uri="{FF2B5EF4-FFF2-40B4-BE49-F238E27FC236}">
                <a16:creationId xmlns:a16="http://schemas.microsoft.com/office/drawing/2014/main" id="{94A75A79-A67A-4A23-8588-7FC5EB9A5183}"/>
              </a:ext>
              <a:ext uri="{C183D7F6-B498-43B3-948B-1728B52AA6E4}">
                <adec:decorative xmlns:adec="http://schemas.microsoft.com/office/drawing/2017/decorative" val="1"/>
              </a:ext>
            </a:extLst>
          </p:cNvPr>
          <p:cNvSpPr/>
          <p:nvPr/>
        </p:nvSpPr>
        <p:spPr>
          <a:xfrm>
            <a:off x="1587500" y="1613877"/>
            <a:ext cx="3660775"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dirty="0"/>
              <a:t>Budget Global </a:t>
            </a:r>
          </a:p>
        </p:txBody>
      </p:sp>
      <p:sp>
        <p:nvSpPr>
          <p:cNvPr id="26" name="Ovale 25">
            <a:extLst>
              <a:ext uri="{FF2B5EF4-FFF2-40B4-BE49-F238E27FC236}">
                <a16:creationId xmlns:a16="http://schemas.microsoft.com/office/drawing/2014/main" id="{BBC62739-FA35-49F8-8929-743B31F55A69}"/>
              </a:ext>
              <a:ext uri="{C183D7F6-B498-43B3-948B-1728B52AA6E4}">
                <adec:decorative xmlns:adec="http://schemas.microsoft.com/office/drawing/2017/decorative" val="1"/>
              </a:ext>
            </a:extLst>
          </p:cNvPr>
          <p:cNvSpPr/>
          <p:nvPr/>
        </p:nvSpPr>
        <p:spPr>
          <a:xfrm>
            <a:off x="4419600" y="1514475"/>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27" name="Rectangle : Coins arrondis 26">
            <a:extLst>
              <a:ext uri="{FF2B5EF4-FFF2-40B4-BE49-F238E27FC236}">
                <a16:creationId xmlns:a16="http://schemas.microsoft.com/office/drawing/2014/main" id="{71BB375D-5EE6-4428-9817-2C7DB6B94332}"/>
              </a:ext>
              <a:ext uri="{C183D7F6-B498-43B3-948B-1728B52AA6E4}">
                <adec:decorative xmlns:adec="http://schemas.microsoft.com/office/drawing/2017/decorative" val="1"/>
              </a:ext>
            </a:extLst>
          </p:cNvPr>
          <p:cNvSpPr/>
          <p:nvPr/>
        </p:nvSpPr>
        <p:spPr>
          <a:xfrm>
            <a:off x="838200" y="3334727"/>
            <a:ext cx="3660775" cy="740997"/>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dirty="0"/>
              <a:t>Autres Financements</a:t>
            </a:r>
          </a:p>
        </p:txBody>
      </p:sp>
      <p:sp>
        <p:nvSpPr>
          <p:cNvPr id="28" name="Ovale 27">
            <a:extLst>
              <a:ext uri="{FF2B5EF4-FFF2-40B4-BE49-F238E27FC236}">
                <a16:creationId xmlns:a16="http://schemas.microsoft.com/office/drawing/2014/main" id="{B3A511B7-C7F3-4107-9962-1E10D2E087DD}"/>
              </a:ext>
              <a:ext uri="{C183D7F6-B498-43B3-948B-1728B52AA6E4}">
                <adec:decorative xmlns:adec="http://schemas.microsoft.com/office/drawing/2017/decorative" val="1"/>
              </a:ext>
            </a:extLst>
          </p:cNvPr>
          <p:cNvSpPr/>
          <p:nvPr/>
        </p:nvSpPr>
        <p:spPr>
          <a:xfrm>
            <a:off x="3670300" y="3235325"/>
            <a:ext cx="939800" cy="9398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sp>
        <p:nvSpPr>
          <p:cNvPr id="29" name="Rectangle : Coins arrondis 28">
            <a:extLst>
              <a:ext uri="{FF2B5EF4-FFF2-40B4-BE49-F238E27FC236}">
                <a16:creationId xmlns:a16="http://schemas.microsoft.com/office/drawing/2014/main" id="{D4D7D4B6-62C2-45AB-89A5-3A41DA021FD2}"/>
              </a:ext>
              <a:ext uri="{C183D7F6-B498-43B3-948B-1728B52AA6E4}">
                <adec:decorative xmlns:adec="http://schemas.microsoft.com/office/drawing/2017/decorative" val="1"/>
              </a:ext>
            </a:extLst>
          </p:cNvPr>
          <p:cNvSpPr/>
          <p:nvPr/>
        </p:nvSpPr>
        <p:spPr>
          <a:xfrm>
            <a:off x="1041010" y="5154978"/>
            <a:ext cx="4207266" cy="740997"/>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600" dirty="0"/>
              <a:t>Responsabilité du conseil</a:t>
            </a:r>
          </a:p>
        </p:txBody>
      </p:sp>
      <p:sp>
        <p:nvSpPr>
          <p:cNvPr id="30" name="Ovale 29">
            <a:extLst>
              <a:ext uri="{FF2B5EF4-FFF2-40B4-BE49-F238E27FC236}">
                <a16:creationId xmlns:a16="http://schemas.microsoft.com/office/drawing/2014/main" id="{83902602-D4BC-4D44-AC14-BB55A86C5D06}"/>
              </a:ext>
              <a:ext uri="{C183D7F6-B498-43B3-948B-1728B52AA6E4}">
                <adec:decorative xmlns:adec="http://schemas.microsoft.com/office/drawing/2017/decorative" val="1"/>
              </a:ext>
            </a:extLst>
          </p:cNvPr>
          <p:cNvSpPr/>
          <p:nvPr/>
        </p:nvSpPr>
        <p:spPr>
          <a:xfrm>
            <a:off x="4419600" y="5055576"/>
            <a:ext cx="939800" cy="9398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FR" dirty="0"/>
          </a:p>
        </p:txBody>
      </p:sp>
      <p:grpSp>
        <p:nvGrpSpPr>
          <p:cNvPr id="31" name="Groupe 30" descr="Icônes de graphique à barres et en courbes.">
            <a:extLst>
              <a:ext uri="{FF2B5EF4-FFF2-40B4-BE49-F238E27FC236}">
                <a16:creationId xmlns:a16="http://schemas.microsoft.com/office/drawing/2014/main" id="{044C3643-8A0E-47C1-BEB8-C73203B5E58D}"/>
              </a:ext>
            </a:extLst>
          </p:cNvPr>
          <p:cNvGrpSpPr/>
          <p:nvPr/>
        </p:nvGrpSpPr>
        <p:grpSpPr>
          <a:xfrm>
            <a:off x="4715661" y="1810536"/>
            <a:ext cx="347679" cy="347679"/>
            <a:chOff x="4319588" y="2492375"/>
            <a:chExt cx="287338" cy="287338"/>
          </a:xfrm>
          <a:solidFill>
            <a:schemeClr val="bg1"/>
          </a:solidFill>
        </p:grpSpPr>
        <p:sp>
          <p:nvSpPr>
            <p:cNvPr id="32" name="Forme libre 372">
              <a:extLst>
                <a:ext uri="{FF2B5EF4-FFF2-40B4-BE49-F238E27FC236}">
                  <a16:creationId xmlns:a16="http://schemas.microsoft.com/office/drawing/2014/main" id="{56E8F5A5-5318-470B-8F42-337C264086AA}"/>
                </a:ext>
              </a:extLst>
            </p:cNvPr>
            <p:cNvSpPr>
              <a:spLocks/>
            </p:cNvSpPr>
            <p:nvPr/>
          </p:nvSpPr>
          <p:spPr bwMode="auto">
            <a:xfrm>
              <a:off x="4319588" y="2587625"/>
              <a:ext cx="287338" cy="192088"/>
            </a:xfrm>
            <a:custGeom>
              <a:avLst/>
              <a:gdLst>
                <a:gd name="T0" fmla="*/ 843 w 904"/>
                <a:gd name="T1" fmla="*/ 572 h 602"/>
                <a:gd name="T2" fmla="*/ 843 w 904"/>
                <a:gd name="T3" fmla="*/ 12 h 602"/>
                <a:gd name="T4" fmla="*/ 841 w 904"/>
                <a:gd name="T5" fmla="*/ 7 h 602"/>
                <a:gd name="T6" fmla="*/ 836 w 904"/>
                <a:gd name="T7" fmla="*/ 3 h 602"/>
                <a:gd name="T8" fmla="*/ 831 w 904"/>
                <a:gd name="T9" fmla="*/ 1 h 602"/>
                <a:gd name="T10" fmla="*/ 708 w 904"/>
                <a:gd name="T11" fmla="*/ 0 h 602"/>
                <a:gd name="T12" fmla="*/ 702 w 904"/>
                <a:gd name="T13" fmla="*/ 2 h 602"/>
                <a:gd name="T14" fmla="*/ 697 w 904"/>
                <a:gd name="T15" fmla="*/ 5 h 602"/>
                <a:gd name="T16" fmla="*/ 694 w 904"/>
                <a:gd name="T17" fmla="*/ 9 h 602"/>
                <a:gd name="T18" fmla="*/ 693 w 904"/>
                <a:gd name="T19" fmla="*/ 16 h 602"/>
                <a:gd name="T20" fmla="*/ 632 w 904"/>
                <a:gd name="T21" fmla="*/ 572 h 602"/>
                <a:gd name="T22" fmla="*/ 632 w 904"/>
                <a:gd name="T23" fmla="*/ 283 h 602"/>
                <a:gd name="T24" fmla="*/ 630 w 904"/>
                <a:gd name="T25" fmla="*/ 277 h 602"/>
                <a:gd name="T26" fmla="*/ 626 w 904"/>
                <a:gd name="T27" fmla="*/ 274 h 602"/>
                <a:gd name="T28" fmla="*/ 621 w 904"/>
                <a:gd name="T29" fmla="*/ 271 h 602"/>
                <a:gd name="T30" fmla="*/ 497 w 904"/>
                <a:gd name="T31" fmla="*/ 271 h 602"/>
                <a:gd name="T32" fmla="*/ 491 w 904"/>
                <a:gd name="T33" fmla="*/ 272 h 602"/>
                <a:gd name="T34" fmla="*/ 487 w 904"/>
                <a:gd name="T35" fmla="*/ 275 h 602"/>
                <a:gd name="T36" fmla="*/ 483 w 904"/>
                <a:gd name="T37" fmla="*/ 281 h 602"/>
                <a:gd name="T38" fmla="*/ 482 w 904"/>
                <a:gd name="T39" fmla="*/ 286 h 602"/>
                <a:gd name="T40" fmla="*/ 421 w 904"/>
                <a:gd name="T41" fmla="*/ 572 h 602"/>
                <a:gd name="T42" fmla="*/ 421 w 904"/>
                <a:gd name="T43" fmla="*/ 193 h 602"/>
                <a:gd name="T44" fmla="*/ 419 w 904"/>
                <a:gd name="T45" fmla="*/ 187 h 602"/>
                <a:gd name="T46" fmla="*/ 415 w 904"/>
                <a:gd name="T47" fmla="*/ 183 h 602"/>
                <a:gd name="T48" fmla="*/ 409 w 904"/>
                <a:gd name="T49" fmla="*/ 181 h 602"/>
                <a:gd name="T50" fmla="*/ 286 w 904"/>
                <a:gd name="T51" fmla="*/ 181 h 602"/>
                <a:gd name="T52" fmla="*/ 281 w 904"/>
                <a:gd name="T53" fmla="*/ 182 h 602"/>
                <a:gd name="T54" fmla="*/ 275 w 904"/>
                <a:gd name="T55" fmla="*/ 185 h 602"/>
                <a:gd name="T56" fmla="*/ 272 w 904"/>
                <a:gd name="T57" fmla="*/ 190 h 602"/>
                <a:gd name="T58" fmla="*/ 271 w 904"/>
                <a:gd name="T59" fmla="*/ 196 h 602"/>
                <a:gd name="T60" fmla="*/ 211 w 904"/>
                <a:gd name="T61" fmla="*/ 572 h 602"/>
                <a:gd name="T62" fmla="*/ 211 w 904"/>
                <a:gd name="T63" fmla="*/ 404 h 602"/>
                <a:gd name="T64" fmla="*/ 209 w 904"/>
                <a:gd name="T65" fmla="*/ 399 h 602"/>
                <a:gd name="T66" fmla="*/ 205 w 904"/>
                <a:gd name="T67" fmla="*/ 394 h 602"/>
                <a:gd name="T68" fmla="*/ 199 w 904"/>
                <a:gd name="T69" fmla="*/ 392 h 602"/>
                <a:gd name="T70" fmla="*/ 76 w 904"/>
                <a:gd name="T71" fmla="*/ 391 h 602"/>
                <a:gd name="T72" fmla="*/ 69 w 904"/>
                <a:gd name="T73" fmla="*/ 392 h 602"/>
                <a:gd name="T74" fmla="*/ 65 w 904"/>
                <a:gd name="T75" fmla="*/ 396 h 602"/>
                <a:gd name="T76" fmla="*/ 62 w 904"/>
                <a:gd name="T77" fmla="*/ 401 h 602"/>
                <a:gd name="T78" fmla="*/ 61 w 904"/>
                <a:gd name="T79" fmla="*/ 406 h 602"/>
                <a:gd name="T80" fmla="*/ 15 w 904"/>
                <a:gd name="T81" fmla="*/ 572 h 602"/>
                <a:gd name="T82" fmla="*/ 9 w 904"/>
                <a:gd name="T83" fmla="*/ 573 h 602"/>
                <a:gd name="T84" fmla="*/ 5 w 904"/>
                <a:gd name="T85" fmla="*/ 577 h 602"/>
                <a:gd name="T86" fmla="*/ 2 w 904"/>
                <a:gd name="T87" fmla="*/ 581 h 602"/>
                <a:gd name="T88" fmla="*/ 0 w 904"/>
                <a:gd name="T89" fmla="*/ 587 h 602"/>
                <a:gd name="T90" fmla="*/ 2 w 904"/>
                <a:gd name="T91" fmla="*/ 593 h 602"/>
                <a:gd name="T92" fmla="*/ 5 w 904"/>
                <a:gd name="T93" fmla="*/ 598 h 602"/>
                <a:gd name="T94" fmla="*/ 9 w 904"/>
                <a:gd name="T95" fmla="*/ 601 h 602"/>
                <a:gd name="T96" fmla="*/ 15 w 904"/>
                <a:gd name="T97" fmla="*/ 602 h 602"/>
                <a:gd name="T98" fmla="*/ 196 w 904"/>
                <a:gd name="T99" fmla="*/ 602 h 602"/>
                <a:gd name="T100" fmla="*/ 406 w 904"/>
                <a:gd name="T101" fmla="*/ 602 h 602"/>
                <a:gd name="T102" fmla="*/ 617 w 904"/>
                <a:gd name="T103" fmla="*/ 602 h 602"/>
                <a:gd name="T104" fmla="*/ 828 w 904"/>
                <a:gd name="T105" fmla="*/ 602 h 602"/>
                <a:gd name="T106" fmla="*/ 891 w 904"/>
                <a:gd name="T107" fmla="*/ 602 h 602"/>
                <a:gd name="T108" fmla="*/ 896 w 904"/>
                <a:gd name="T109" fmla="*/ 600 h 602"/>
                <a:gd name="T110" fmla="*/ 901 w 904"/>
                <a:gd name="T111" fmla="*/ 596 h 602"/>
                <a:gd name="T112" fmla="*/ 903 w 904"/>
                <a:gd name="T113" fmla="*/ 591 h 602"/>
                <a:gd name="T114" fmla="*/ 903 w 904"/>
                <a:gd name="T115" fmla="*/ 584 h 602"/>
                <a:gd name="T116" fmla="*/ 901 w 904"/>
                <a:gd name="T117" fmla="*/ 579 h 602"/>
                <a:gd name="T118" fmla="*/ 896 w 904"/>
                <a:gd name="T119" fmla="*/ 575 h 602"/>
                <a:gd name="T120" fmla="*/ 891 w 904"/>
                <a:gd name="T121" fmla="*/ 572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4" h="602">
                  <a:moveTo>
                    <a:pt x="889" y="572"/>
                  </a:moveTo>
                  <a:lnTo>
                    <a:pt x="843" y="572"/>
                  </a:lnTo>
                  <a:lnTo>
                    <a:pt x="843" y="16"/>
                  </a:lnTo>
                  <a:lnTo>
                    <a:pt x="843" y="12"/>
                  </a:lnTo>
                  <a:lnTo>
                    <a:pt x="842" y="9"/>
                  </a:lnTo>
                  <a:lnTo>
                    <a:pt x="841" y="7"/>
                  </a:lnTo>
                  <a:lnTo>
                    <a:pt x="838" y="5"/>
                  </a:lnTo>
                  <a:lnTo>
                    <a:pt x="836" y="3"/>
                  </a:lnTo>
                  <a:lnTo>
                    <a:pt x="834" y="2"/>
                  </a:lnTo>
                  <a:lnTo>
                    <a:pt x="831" y="1"/>
                  </a:lnTo>
                  <a:lnTo>
                    <a:pt x="828" y="1"/>
                  </a:lnTo>
                  <a:lnTo>
                    <a:pt x="708" y="0"/>
                  </a:lnTo>
                  <a:lnTo>
                    <a:pt x="704" y="1"/>
                  </a:lnTo>
                  <a:lnTo>
                    <a:pt x="702" y="2"/>
                  </a:lnTo>
                  <a:lnTo>
                    <a:pt x="699" y="3"/>
                  </a:lnTo>
                  <a:lnTo>
                    <a:pt x="697" y="5"/>
                  </a:lnTo>
                  <a:lnTo>
                    <a:pt x="695" y="7"/>
                  </a:lnTo>
                  <a:lnTo>
                    <a:pt x="694" y="9"/>
                  </a:lnTo>
                  <a:lnTo>
                    <a:pt x="693" y="12"/>
                  </a:lnTo>
                  <a:lnTo>
                    <a:pt x="693" y="16"/>
                  </a:lnTo>
                  <a:lnTo>
                    <a:pt x="693" y="572"/>
                  </a:lnTo>
                  <a:lnTo>
                    <a:pt x="632" y="572"/>
                  </a:lnTo>
                  <a:lnTo>
                    <a:pt x="632" y="286"/>
                  </a:lnTo>
                  <a:lnTo>
                    <a:pt x="632" y="283"/>
                  </a:lnTo>
                  <a:lnTo>
                    <a:pt x="631" y="281"/>
                  </a:lnTo>
                  <a:lnTo>
                    <a:pt x="630" y="277"/>
                  </a:lnTo>
                  <a:lnTo>
                    <a:pt x="628" y="275"/>
                  </a:lnTo>
                  <a:lnTo>
                    <a:pt x="626" y="274"/>
                  </a:lnTo>
                  <a:lnTo>
                    <a:pt x="623" y="272"/>
                  </a:lnTo>
                  <a:lnTo>
                    <a:pt x="621" y="271"/>
                  </a:lnTo>
                  <a:lnTo>
                    <a:pt x="617" y="271"/>
                  </a:lnTo>
                  <a:lnTo>
                    <a:pt x="497" y="271"/>
                  </a:lnTo>
                  <a:lnTo>
                    <a:pt x="494" y="271"/>
                  </a:lnTo>
                  <a:lnTo>
                    <a:pt x="491" y="272"/>
                  </a:lnTo>
                  <a:lnTo>
                    <a:pt x="489" y="274"/>
                  </a:lnTo>
                  <a:lnTo>
                    <a:pt x="487" y="275"/>
                  </a:lnTo>
                  <a:lnTo>
                    <a:pt x="484" y="277"/>
                  </a:lnTo>
                  <a:lnTo>
                    <a:pt x="483" y="281"/>
                  </a:lnTo>
                  <a:lnTo>
                    <a:pt x="482" y="283"/>
                  </a:lnTo>
                  <a:lnTo>
                    <a:pt x="482" y="286"/>
                  </a:lnTo>
                  <a:lnTo>
                    <a:pt x="482" y="572"/>
                  </a:lnTo>
                  <a:lnTo>
                    <a:pt x="421" y="572"/>
                  </a:lnTo>
                  <a:lnTo>
                    <a:pt x="421" y="196"/>
                  </a:lnTo>
                  <a:lnTo>
                    <a:pt x="421" y="193"/>
                  </a:lnTo>
                  <a:lnTo>
                    <a:pt x="420" y="190"/>
                  </a:lnTo>
                  <a:lnTo>
                    <a:pt x="419" y="187"/>
                  </a:lnTo>
                  <a:lnTo>
                    <a:pt x="417" y="185"/>
                  </a:lnTo>
                  <a:lnTo>
                    <a:pt x="415" y="183"/>
                  </a:lnTo>
                  <a:lnTo>
                    <a:pt x="413" y="182"/>
                  </a:lnTo>
                  <a:lnTo>
                    <a:pt x="409" y="181"/>
                  </a:lnTo>
                  <a:lnTo>
                    <a:pt x="406" y="181"/>
                  </a:lnTo>
                  <a:lnTo>
                    <a:pt x="286" y="181"/>
                  </a:lnTo>
                  <a:lnTo>
                    <a:pt x="283" y="181"/>
                  </a:lnTo>
                  <a:lnTo>
                    <a:pt x="281" y="182"/>
                  </a:lnTo>
                  <a:lnTo>
                    <a:pt x="277" y="183"/>
                  </a:lnTo>
                  <a:lnTo>
                    <a:pt x="275" y="185"/>
                  </a:lnTo>
                  <a:lnTo>
                    <a:pt x="273" y="187"/>
                  </a:lnTo>
                  <a:lnTo>
                    <a:pt x="272" y="190"/>
                  </a:lnTo>
                  <a:lnTo>
                    <a:pt x="271" y="193"/>
                  </a:lnTo>
                  <a:lnTo>
                    <a:pt x="271" y="196"/>
                  </a:lnTo>
                  <a:lnTo>
                    <a:pt x="271" y="572"/>
                  </a:lnTo>
                  <a:lnTo>
                    <a:pt x="211" y="572"/>
                  </a:lnTo>
                  <a:lnTo>
                    <a:pt x="211" y="406"/>
                  </a:lnTo>
                  <a:lnTo>
                    <a:pt x="211" y="404"/>
                  </a:lnTo>
                  <a:lnTo>
                    <a:pt x="210" y="401"/>
                  </a:lnTo>
                  <a:lnTo>
                    <a:pt x="209" y="399"/>
                  </a:lnTo>
                  <a:lnTo>
                    <a:pt x="207" y="396"/>
                  </a:lnTo>
                  <a:lnTo>
                    <a:pt x="205" y="394"/>
                  </a:lnTo>
                  <a:lnTo>
                    <a:pt x="201" y="393"/>
                  </a:lnTo>
                  <a:lnTo>
                    <a:pt x="199" y="392"/>
                  </a:lnTo>
                  <a:lnTo>
                    <a:pt x="196" y="391"/>
                  </a:lnTo>
                  <a:lnTo>
                    <a:pt x="76" y="391"/>
                  </a:lnTo>
                  <a:lnTo>
                    <a:pt x="73" y="392"/>
                  </a:lnTo>
                  <a:lnTo>
                    <a:pt x="69" y="392"/>
                  </a:lnTo>
                  <a:lnTo>
                    <a:pt x="67" y="394"/>
                  </a:lnTo>
                  <a:lnTo>
                    <a:pt x="65" y="396"/>
                  </a:lnTo>
                  <a:lnTo>
                    <a:pt x="63" y="399"/>
                  </a:lnTo>
                  <a:lnTo>
                    <a:pt x="62" y="401"/>
                  </a:lnTo>
                  <a:lnTo>
                    <a:pt x="61" y="404"/>
                  </a:lnTo>
                  <a:lnTo>
                    <a:pt x="61" y="406"/>
                  </a:lnTo>
                  <a:lnTo>
                    <a:pt x="61" y="572"/>
                  </a:lnTo>
                  <a:lnTo>
                    <a:pt x="15" y="572"/>
                  </a:lnTo>
                  <a:lnTo>
                    <a:pt x="13" y="572"/>
                  </a:lnTo>
                  <a:lnTo>
                    <a:pt x="9" y="573"/>
                  </a:lnTo>
                  <a:lnTo>
                    <a:pt x="7" y="575"/>
                  </a:lnTo>
                  <a:lnTo>
                    <a:pt x="5" y="577"/>
                  </a:lnTo>
                  <a:lnTo>
                    <a:pt x="3" y="579"/>
                  </a:lnTo>
                  <a:lnTo>
                    <a:pt x="2" y="581"/>
                  </a:lnTo>
                  <a:lnTo>
                    <a:pt x="1" y="584"/>
                  </a:lnTo>
                  <a:lnTo>
                    <a:pt x="0" y="587"/>
                  </a:lnTo>
                  <a:lnTo>
                    <a:pt x="1" y="591"/>
                  </a:lnTo>
                  <a:lnTo>
                    <a:pt x="2" y="593"/>
                  </a:lnTo>
                  <a:lnTo>
                    <a:pt x="3" y="596"/>
                  </a:lnTo>
                  <a:lnTo>
                    <a:pt x="5" y="598"/>
                  </a:lnTo>
                  <a:lnTo>
                    <a:pt x="7" y="600"/>
                  </a:lnTo>
                  <a:lnTo>
                    <a:pt x="9" y="601"/>
                  </a:lnTo>
                  <a:lnTo>
                    <a:pt x="13" y="602"/>
                  </a:lnTo>
                  <a:lnTo>
                    <a:pt x="15" y="602"/>
                  </a:lnTo>
                  <a:lnTo>
                    <a:pt x="76" y="602"/>
                  </a:lnTo>
                  <a:lnTo>
                    <a:pt x="196" y="602"/>
                  </a:lnTo>
                  <a:lnTo>
                    <a:pt x="286" y="602"/>
                  </a:lnTo>
                  <a:lnTo>
                    <a:pt x="406" y="602"/>
                  </a:lnTo>
                  <a:lnTo>
                    <a:pt x="497" y="602"/>
                  </a:lnTo>
                  <a:lnTo>
                    <a:pt x="617" y="602"/>
                  </a:lnTo>
                  <a:lnTo>
                    <a:pt x="708" y="602"/>
                  </a:lnTo>
                  <a:lnTo>
                    <a:pt x="828" y="602"/>
                  </a:lnTo>
                  <a:lnTo>
                    <a:pt x="889" y="602"/>
                  </a:lnTo>
                  <a:lnTo>
                    <a:pt x="891" y="602"/>
                  </a:lnTo>
                  <a:lnTo>
                    <a:pt x="894" y="601"/>
                  </a:lnTo>
                  <a:lnTo>
                    <a:pt x="896" y="600"/>
                  </a:lnTo>
                  <a:lnTo>
                    <a:pt x="898" y="598"/>
                  </a:lnTo>
                  <a:lnTo>
                    <a:pt x="901" y="596"/>
                  </a:lnTo>
                  <a:lnTo>
                    <a:pt x="902" y="593"/>
                  </a:lnTo>
                  <a:lnTo>
                    <a:pt x="903" y="591"/>
                  </a:lnTo>
                  <a:lnTo>
                    <a:pt x="904" y="587"/>
                  </a:lnTo>
                  <a:lnTo>
                    <a:pt x="903" y="584"/>
                  </a:lnTo>
                  <a:lnTo>
                    <a:pt x="902" y="581"/>
                  </a:lnTo>
                  <a:lnTo>
                    <a:pt x="901" y="579"/>
                  </a:lnTo>
                  <a:lnTo>
                    <a:pt x="898" y="577"/>
                  </a:lnTo>
                  <a:lnTo>
                    <a:pt x="896" y="575"/>
                  </a:lnTo>
                  <a:lnTo>
                    <a:pt x="894" y="573"/>
                  </a:lnTo>
                  <a:lnTo>
                    <a:pt x="891" y="572"/>
                  </a:lnTo>
                  <a:lnTo>
                    <a:pt x="889"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fr-FR" dirty="0"/>
            </a:p>
          </p:txBody>
        </p:sp>
        <p:sp>
          <p:nvSpPr>
            <p:cNvPr id="33" name="Forme libre 373">
              <a:extLst>
                <a:ext uri="{FF2B5EF4-FFF2-40B4-BE49-F238E27FC236}">
                  <a16:creationId xmlns:a16="http://schemas.microsoft.com/office/drawing/2014/main" id="{6AA1356D-8F1B-4281-BEC5-5B4EBF7467B1}"/>
                </a:ext>
              </a:extLst>
            </p:cNvPr>
            <p:cNvSpPr>
              <a:spLocks/>
            </p:cNvSpPr>
            <p:nvPr/>
          </p:nvSpPr>
          <p:spPr bwMode="auto">
            <a:xfrm>
              <a:off x="4338638" y="2492375"/>
              <a:ext cx="252413" cy="157163"/>
            </a:xfrm>
            <a:custGeom>
              <a:avLst/>
              <a:gdLst>
                <a:gd name="T0" fmla="*/ 77 w 797"/>
                <a:gd name="T1" fmla="*/ 494 h 497"/>
                <a:gd name="T2" fmla="*/ 97 w 797"/>
                <a:gd name="T3" fmla="*/ 483 h 497"/>
                <a:gd name="T4" fmla="*/ 112 w 797"/>
                <a:gd name="T5" fmla="*/ 466 h 497"/>
                <a:gd name="T6" fmla="*/ 120 w 797"/>
                <a:gd name="T7" fmla="*/ 443 h 497"/>
                <a:gd name="T8" fmla="*/ 116 w 797"/>
                <a:gd name="T9" fmla="*/ 416 h 497"/>
                <a:gd name="T10" fmla="*/ 267 w 797"/>
                <a:gd name="T11" fmla="*/ 298 h 497"/>
                <a:gd name="T12" fmla="*/ 300 w 797"/>
                <a:gd name="T13" fmla="*/ 299 h 497"/>
                <a:gd name="T14" fmla="*/ 325 w 797"/>
                <a:gd name="T15" fmla="*/ 287 h 497"/>
                <a:gd name="T16" fmla="*/ 451 w 797"/>
                <a:gd name="T17" fmla="*/ 327 h 497"/>
                <a:gd name="T18" fmla="*/ 454 w 797"/>
                <a:gd name="T19" fmla="*/ 349 h 497"/>
                <a:gd name="T20" fmla="*/ 464 w 797"/>
                <a:gd name="T21" fmla="*/ 369 h 497"/>
                <a:gd name="T22" fmla="*/ 482 w 797"/>
                <a:gd name="T23" fmla="*/ 384 h 497"/>
                <a:gd name="T24" fmla="*/ 505 w 797"/>
                <a:gd name="T25" fmla="*/ 391 h 497"/>
                <a:gd name="T26" fmla="*/ 529 w 797"/>
                <a:gd name="T27" fmla="*/ 389 h 497"/>
                <a:gd name="T28" fmla="*/ 550 w 797"/>
                <a:gd name="T29" fmla="*/ 378 h 497"/>
                <a:gd name="T30" fmla="*/ 564 w 797"/>
                <a:gd name="T31" fmla="*/ 360 h 497"/>
                <a:gd name="T32" fmla="*/ 571 w 797"/>
                <a:gd name="T33" fmla="*/ 337 h 497"/>
                <a:gd name="T34" fmla="*/ 565 w 797"/>
                <a:gd name="T35" fmla="*/ 304 h 497"/>
                <a:gd name="T36" fmla="*/ 724 w 797"/>
                <a:gd name="T37" fmla="*/ 119 h 497"/>
                <a:gd name="T38" fmla="*/ 750 w 797"/>
                <a:gd name="T39" fmla="*/ 119 h 497"/>
                <a:gd name="T40" fmla="*/ 771 w 797"/>
                <a:gd name="T41" fmla="*/ 110 h 497"/>
                <a:gd name="T42" fmla="*/ 787 w 797"/>
                <a:gd name="T43" fmla="*/ 94 h 497"/>
                <a:gd name="T44" fmla="*/ 796 w 797"/>
                <a:gd name="T45" fmla="*/ 72 h 497"/>
                <a:gd name="T46" fmla="*/ 796 w 797"/>
                <a:gd name="T47" fmla="*/ 48 h 497"/>
                <a:gd name="T48" fmla="*/ 787 w 797"/>
                <a:gd name="T49" fmla="*/ 27 h 497"/>
                <a:gd name="T50" fmla="*/ 771 w 797"/>
                <a:gd name="T51" fmla="*/ 10 h 497"/>
                <a:gd name="T52" fmla="*/ 750 w 797"/>
                <a:gd name="T53" fmla="*/ 1 h 497"/>
                <a:gd name="T54" fmla="*/ 725 w 797"/>
                <a:gd name="T55" fmla="*/ 1 h 497"/>
                <a:gd name="T56" fmla="*/ 703 w 797"/>
                <a:gd name="T57" fmla="*/ 10 h 497"/>
                <a:gd name="T58" fmla="*/ 687 w 797"/>
                <a:gd name="T59" fmla="*/ 27 h 497"/>
                <a:gd name="T60" fmla="*/ 678 w 797"/>
                <a:gd name="T61" fmla="*/ 48 h 497"/>
                <a:gd name="T62" fmla="*/ 680 w 797"/>
                <a:gd name="T63" fmla="*/ 79 h 497"/>
                <a:gd name="T64" fmla="*/ 531 w 797"/>
                <a:gd name="T65" fmla="*/ 275 h 497"/>
                <a:gd name="T66" fmla="*/ 504 w 797"/>
                <a:gd name="T67" fmla="*/ 272 h 497"/>
                <a:gd name="T68" fmla="*/ 478 w 797"/>
                <a:gd name="T69" fmla="*/ 281 h 497"/>
                <a:gd name="T70" fmla="*/ 345 w 797"/>
                <a:gd name="T71" fmla="*/ 248 h 497"/>
                <a:gd name="T72" fmla="*/ 344 w 797"/>
                <a:gd name="T73" fmla="*/ 229 h 497"/>
                <a:gd name="T74" fmla="*/ 336 w 797"/>
                <a:gd name="T75" fmla="*/ 207 h 497"/>
                <a:gd name="T76" fmla="*/ 319 w 797"/>
                <a:gd name="T77" fmla="*/ 191 h 497"/>
                <a:gd name="T78" fmla="*/ 298 w 797"/>
                <a:gd name="T79" fmla="*/ 181 h 497"/>
                <a:gd name="T80" fmla="*/ 273 w 797"/>
                <a:gd name="T81" fmla="*/ 181 h 497"/>
                <a:gd name="T82" fmla="*/ 252 w 797"/>
                <a:gd name="T83" fmla="*/ 191 h 497"/>
                <a:gd name="T84" fmla="*/ 236 w 797"/>
                <a:gd name="T85" fmla="*/ 207 h 497"/>
                <a:gd name="T86" fmla="*/ 226 w 797"/>
                <a:gd name="T87" fmla="*/ 229 h 497"/>
                <a:gd name="T88" fmla="*/ 227 w 797"/>
                <a:gd name="T89" fmla="*/ 254 h 497"/>
                <a:gd name="T90" fmla="*/ 86 w 797"/>
                <a:gd name="T91" fmla="*/ 382 h 497"/>
                <a:gd name="T92" fmla="*/ 53 w 797"/>
                <a:gd name="T93" fmla="*/ 377 h 497"/>
                <a:gd name="T94" fmla="*/ 31 w 797"/>
                <a:gd name="T95" fmla="*/ 383 h 497"/>
                <a:gd name="T96" fmla="*/ 13 w 797"/>
                <a:gd name="T97" fmla="*/ 398 h 497"/>
                <a:gd name="T98" fmla="*/ 2 w 797"/>
                <a:gd name="T99" fmla="*/ 419 h 497"/>
                <a:gd name="T100" fmla="*/ 0 w 797"/>
                <a:gd name="T101" fmla="*/ 443 h 497"/>
                <a:gd name="T102" fmla="*/ 6 w 797"/>
                <a:gd name="T103" fmla="*/ 466 h 497"/>
                <a:gd name="T104" fmla="*/ 21 w 797"/>
                <a:gd name="T105" fmla="*/ 483 h 497"/>
                <a:gd name="T106" fmla="*/ 42 w 797"/>
                <a:gd name="T107" fmla="*/ 494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7" h="497">
                  <a:moveTo>
                    <a:pt x="60" y="497"/>
                  </a:moveTo>
                  <a:lnTo>
                    <a:pt x="65" y="497"/>
                  </a:lnTo>
                  <a:lnTo>
                    <a:pt x="72" y="496"/>
                  </a:lnTo>
                  <a:lnTo>
                    <a:pt x="77" y="494"/>
                  </a:lnTo>
                  <a:lnTo>
                    <a:pt x="83" y="493"/>
                  </a:lnTo>
                  <a:lnTo>
                    <a:pt x="89" y="489"/>
                  </a:lnTo>
                  <a:lnTo>
                    <a:pt x="93" y="486"/>
                  </a:lnTo>
                  <a:lnTo>
                    <a:pt x="97" y="483"/>
                  </a:lnTo>
                  <a:lnTo>
                    <a:pt x="102" y="480"/>
                  </a:lnTo>
                  <a:lnTo>
                    <a:pt x="106" y="475"/>
                  </a:lnTo>
                  <a:lnTo>
                    <a:pt x="109" y="470"/>
                  </a:lnTo>
                  <a:lnTo>
                    <a:pt x="112" y="466"/>
                  </a:lnTo>
                  <a:lnTo>
                    <a:pt x="115" y="460"/>
                  </a:lnTo>
                  <a:lnTo>
                    <a:pt x="117" y="455"/>
                  </a:lnTo>
                  <a:lnTo>
                    <a:pt x="119" y="449"/>
                  </a:lnTo>
                  <a:lnTo>
                    <a:pt x="120" y="443"/>
                  </a:lnTo>
                  <a:lnTo>
                    <a:pt x="120" y="437"/>
                  </a:lnTo>
                  <a:lnTo>
                    <a:pt x="119" y="429"/>
                  </a:lnTo>
                  <a:lnTo>
                    <a:pt x="118" y="423"/>
                  </a:lnTo>
                  <a:lnTo>
                    <a:pt x="116" y="416"/>
                  </a:lnTo>
                  <a:lnTo>
                    <a:pt x="114" y="410"/>
                  </a:lnTo>
                  <a:lnTo>
                    <a:pt x="251" y="290"/>
                  </a:lnTo>
                  <a:lnTo>
                    <a:pt x="259" y="295"/>
                  </a:lnTo>
                  <a:lnTo>
                    <a:pt x="267" y="298"/>
                  </a:lnTo>
                  <a:lnTo>
                    <a:pt x="277" y="301"/>
                  </a:lnTo>
                  <a:lnTo>
                    <a:pt x="285" y="302"/>
                  </a:lnTo>
                  <a:lnTo>
                    <a:pt x="293" y="301"/>
                  </a:lnTo>
                  <a:lnTo>
                    <a:pt x="300" y="299"/>
                  </a:lnTo>
                  <a:lnTo>
                    <a:pt x="307" y="297"/>
                  </a:lnTo>
                  <a:lnTo>
                    <a:pt x="313" y="294"/>
                  </a:lnTo>
                  <a:lnTo>
                    <a:pt x="318" y="291"/>
                  </a:lnTo>
                  <a:lnTo>
                    <a:pt x="325" y="287"/>
                  </a:lnTo>
                  <a:lnTo>
                    <a:pt x="329" y="282"/>
                  </a:lnTo>
                  <a:lnTo>
                    <a:pt x="333" y="277"/>
                  </a:lnTo>
                  <a:lnTo>
                    <a:pt x="451" y="324"/>
                  </a:lnTo>
                  <a:lnTo>
                    <a:pt x="451" y="327"/>
                  </a:lnTo>
                  <a:lnTo>
                    <a:pt x="451" y="332"/>
                  </a:lnTo>
                  <a:lnTo>
                    <a:pt x="451" y="337"/>
                  </a:lnTo>
                  <a:lnTo>
                    <a:pt x="452" y="343"/>
                  </a:lnTo>
                  <a:lnTo>
                    <a:pt x="454" y="349"/>
                  </a:lnTo>
                  <a:lnTo>
                    <a:pt x="456" y="354"/>
                  </a:lnTo>
                  <a:lnTo>
                    <a:pt x="458" y="360"/>
                  </a:lnTo>
                  <a:lnTo>
                    <a:pt x="461" y="365"/>
                  </a:lnTo>
                  <a:lnTo>
                    <a:pt x="464" y="369"/>
                  </a:lnTo>
                  <a:lnTo>
                    <a:pt x="469" y="374"/>
                  </a:lnTo>
                  <a:lnTo>
                    <a:pt x="473" y="378"/>
                  </a:lnTo>
                  <a:lnTo>
                    <a:pt x="477" y="381"/>
                  </a:lnTo>
                  <a:lnTo>
                    <a:pt x="482" y="384"/>
                  </a:lnTo>
                  <a:lnTo>
                    <a:pt x="488" y="386"/>
                  </a:lnTo>
                  <a:lnTo>
                    <a:pt x="493" y="389"/>
                  </a:lnTo>
                  <a:lnTo>
                    <a:pt x="499" y="391"/>
                  </a:lnTo>
                  <a:lnTo>
                    <a:pt x="505" y="391"/>
                  </a:lnTo>
                  <a:lnTo>
                    <a:pt x="511" y="392"/>
                  </a:lnTo>
                  <a:lnTo>
                    <a:pt x="518" y="391"/>
                  </a:lnTo>
                  <a:lnTo>
                    <a:pt x="523" y="391"/>
                  </a:lnTo>
                  <a:lnTo>
                    <a:pt x="529" y="389"/>
                  </a:lnTo>
                  <a:lnTo>
                    <a:pt x="535" y="386"/>
                  </a:lnTo>
                  <a:lnTo>
                    <a:pt x="540" y="384"/>
                  </a:lnTo>
                  <a:lnTo>
                    <a:pt x="545" y="381"/>
                  </a:lnTo>
                  <a:lnTo>
                    <a:pt x="550" y="378"/>
                  </a:lnTo>
                  <a:lnTo>
                    <a:pt x="553" y="374"/>
                  </a:lnTo>
                  <a:lnTo>
                    <a:pt x="558" y="369"/>
                  </a:lnTo>
                  <a:lnTo>
                    <a:pt x="561" y="365"/>
                  </a:lnTo>
                  <a:lnTo>
                    <a:pt x="564" y="360"/>
                  </a:lnTo>
                  <a:lnTo>
                    <a:pt x="567" y="354"/>
                  </a:lnTo>
                  <a:lnTo>
                    <a:pt x="568" y="349"/>
                  </a:lnTo>
                  <a:lnTo>
                    <a:pt x="570" y="343"/>
                  </a:lnTo>
                  <a:lnTo>
                    <a:pt x="571" y="337"/>
                  </a:lnTo>
                  <a:lnTo>
                    <a:pt x="571" y="332"/>
                  </a:lnTo>
                  <a:lnTo>
                    <a:pt x="570" y="322"/>
                  </a:lnTo>
                  <a:lnTo>
                    <a:pt x="568" y="312"/>
                  </a:lnTo>
                  <a:lnTo>
                    <a:pt x="565" y="304"/>
                  </a:lnTo>
                  <a:lnTo>
                    <a:pt x="560" y="296"/>
                  </a:lnTo>
                  <a:lnTo>
                    <a:pt x="711" y="114"/>
                  </a:lnTo>
                  <a:lnTo>
                    <a:pt x="717" y="117"/>
                  </a:lnTo>
                  <a:lnTo>
                    <a:pt x="724" y="119"/>
                  </a:lnTo>
                  <a:lnTo>
                    <a:pt x="730" y="120"/>
                  </a:lnTo>
                  <a:lnTo>
                    <a:pt x="737" y="120"/>
                  </a:lnTo>
                  <a:lnTo>
                    <a:pt x="743" y="120"/>
                  </a:lnTo>
                  <a:lnTo>
                    <a:pt x="750" y="119"/>
                  </a:lnTo>
                  <a:lnTo>
                    <a:pt x="755" y="118"/>
                  </a:lnTo>
                  <a:lnTo>
                    <a:pt x="760" y="116"/>
                  </a:lnTo>
                  <a:lnTo>
                    <a:pt x="766" y="113"/>
                  </a:lnTo>
                  <a:lnTo>
                    <a:pt x="771" y="110"/>
                  </a:lnTo>
                  <a:lnTo>
                    <a:pt x="775" y="106"/>
                  </a:lnTo>
                  <a:lnTo>
                    <a:pt x="780" y="103"/>
                  </a:lnTo>
                  <a:lnTo>
                    <a:pt x="784" y="99"/>
                  </a:lnTo>
                  <a:lnTo>
                    <a:pt x="787" y="94"/>
                  </a:lnTo>
                  <a:lnTo>
                    <a:pt x="790" y="89"/>
                  </a:lnTo>
                  <a:lnTo>
                    <a:pt x="792" y="84"/>
                  </a:lnTo>
                  <a:lnTo>
                    <a:pt x="795" y="79"/>
                  </a:lnTo>
                  <a:lnTo>
                    <a:pt x="796" y="72"/>
                  </a:lnTo>
                  <a:lnTo>
                    <a:pt x="797" y="67"/>
                  </a:lnTo>
                  <a:lnTo>
                    <a:pt x="797" y="60"/>
                  </a:lnTo>
                  <a:lnTo>
                    <a:pt x="797" y="54"/>
                  </a:lnTo>
                  <a:lnTo>
                    <a:pt x="796" y="48"/>
                  </a:lnTo>
                  <a:lnTo>
                    <a:pt x="795" y="42"/>
                  </a:lnTo>
                  <a:lnTo>
                    <a:pt x="792" y="37"/>
                  </a:lnTo>
                  <a:lnTo>
                    <a:pt x="790" y="31"/>
                  </a:lnTo>
                  <a:lnTo>
                    <a:pt x="787" y="27"/>
                  </a:lnTo>
                  <a:lnTo>
                    <a:pt x="784" y="22"/>
                  </a:lnTo>
                  <a:lnTo>
                    <a:pt x="780" y="17"/>
                  </a:lnTo>
                  <a:lnTo>
                    <a:pt x="775" y="14"/>
                  </a:lnTo>
                  <a:lnTo>
                    <a:pt x="771" y="10"/>
                  </a:lnTo>
                  <a:lnTo>
                    <a:pt x="766" y="8"/>
                  </a:lnTo>
                  <a:lnTo>
                    <a:pt x="760" y="5"/>
                  </a:lnTo>
                  <a:lnTo>
                    <a:pt x="755" y="2"/>
                  </a:lnTo>
                  <a:lnTo>
                    <a:pt x="750" y="1"/>
                  </a:lnTo>
                  <a:lnTo>
                    <a:pt x="743" y="0"/>
                  </a:lnTo>
                  <a:lnTo>
                    <a:pt x="737" y="0"/>
                  </a:lnTo>
                  <a:lnTo>
                    <a:pt x="731" y="0"/>
                  </a:lnTo>
                  <a:lnTo>
                    <a:pt x="725" y="1"/>
                  </a:lnTo>
                  <a:lnTo>
                    <a:pt x="719" y="2"/>
                  </a:lnTo>
                  <a:lnTo>
                    <a:pt x="713" y="5"/>
                  </a:lnTo>
                  <a:lnTo>
                    <a:pt x="709" y="8"/>
                  </a:lnTo>
                  <a:lnTo>
                    <a:pt x="703" y="10"/>
                  </a:lnTo>
                  <a:lnTo>
                    <a:pt x="699" y="14"/>
                  </a:lnTo>
                  <a:lnTo>
                    <a:pt x="695" y="17"/>
                  </a:lnTo>
                  <a:lnTo>
                    <a:pt x="691" y="22"/>
                  </a:lnTo>
                  <a:lnTo>
                    <a:pt x="687" y="27"/>
                  </a:lnTo>
                  <a:lnTo>
                    <a:pt x="684" y="31"/>
                  </a:lnTo>
                  <a:lnTo>
                    <a:pt x="682" y="37"/>
                  </a:lnTo>
                  <a:lnTo>
                    <a:pt x="680" y="42"/>
                  </a:lnTo>
                  <a:lnTo>
                    <a:pt x="678" y="48"/>
                  </a:lnTo>
                  <a:lnTo>
                    <a:pt x="677" y="54"/>
                  </a:lnTo>
                  <a:lnTo>
                    <a:pt x="677" y="60"/>
                  </a:lnTo>
                  <a:lnTo>
                    <a:pt x="678" y="70"/>
                  </a:lnTo>
                  <a:lnTo>
                    <a:pt x="680" y="79"/>
                  </a:lnTo>
                  <a:lnTo>
                    <a:pt x="683" y="87"/>
                  </a:lnTo>
                  <a:lnTo>
                    <a:pt x="688" y="96"/>
                  </a:lnTo>
                  <a:lnTo>
                    <a:pt x="537" y="277"/>
                  </a:lnTo>
                  <a:lnTo>
                    <a:pt x="531" y="275"/>
                  </a:lnTo>
                  <a:lnTo>
                    <a:pt x="524" y="273"/>
                  </a:lnTo>
                  <a:lnTo>
                    <a:pt x="518" y="272"/>
                  </a:lnTo>
                  <a:lnTo>
                    <a:pt x="511" y="271"/>
                  </a:lnTo>
                  <a:lnTo>
                    <a:pt x="504" y="272"/>
                  </a:lnTo>
                  <a:lnTo>
                    <a:pt x="496" y="273"/>
                  </a:lnTo>
                  <a:lnTo>
                    <a:pt x="490" y="275"/>
                  </a:lnTo>
                  <a:lnTo>
                    <a:pt x="484" y="278"/>
                  </a:lnTo>
                  <a:lnTo>
                    <a:pt x="478" y="281"/>
                  </a:lnTo>
                  <a:lnTo>
                    <a:pt x="472" y="286"/>
                  </a:lnTo>
                  <a:lnTo>
                    <a:pt x="467" y="291"/>
                  </a:lnTo>
                  <a:lnTo>
                    <a:pt x="463" y="295"/>
                  </a:lnTo>
                  <a:lnTo>
                    <a:pt x="345" y="248"/>
                  </a:lnTo>
                  <a:lnTo>
                    <a:pt x="345" y="245"/>
                  </a:lnTo>
                  <a:lnTo>
                    <a:pt x="345" y="240"/>
                  </a:lnTo>
                  <a:lnTo>
                    <a:pt x="345" y="235"/>
                  </a:lnTo>
                  <a:lnTo>
                    <a:pt x="344" y="229"/>
                  </a:lnTo>
                  <a:lnTo>
                    <a:pt x="343" y="223"/>
                  </a:lnTo>
                  <a:lnTo>
                    <a:pt x="341" y="218"/>
                  </a:lnTo>
                  <a:lnTo>
                    <a:pt x="339" y="213"/>
                  </a:lnTo>
                  <a:lnTo>
                    <a:pt x="336" y="207"/>
                  </a:lnTo>
                  <a:lnTo>
                    <a:pt x="332" y="203"/>
                  </a:lnTo>
                  <a:lnTo>
                    <a:pt x="328" y="199"/>
                  </a:lnTo>
                  <a:lnTo>
                    <a:pt x="324" y="194"/>
                  </a:lnTo>
                  <a:lnTo>
                    <a:pt x="319" y="191"/>
                  </a:lnTo>
                  <a:lnTo>
                    <a:pt x="314" y="188"/>
                  </a:lnTo>
                  <a:lnTo>
                    <a:pt x="309" y="186"/>
                  </a:lnTo>
                  <a:lnTo>
                    <a:pt x="303" y="184"/>
                  </a:lnTo>
                  <a:lnTo>
                    <a:pt x="298" y="181"/>
                  </a:lnTo>
                  <a:lnTo>
                    <a:pt x="292" y="181"/>
                  </a:lnTo>
                  <a:lnTo>
                    <a:pt x="285" y="180"/>
                  </a:lnTo>
                  <a:lnTo>
                    <a:pt x="280" y="181"/>
                  </a:lnTo>
                  <a:lnTo>
                    <a:pt x="273" y="181"/>
                  </a:lnTo>
                  <a:lnTo>
                    <a:pt x="268" y="184"/>
                  </a:lnTo>
                  <a:lnTo>
                    <a:pt x="262" y="186"/>
                  </a:lnTo>
                  <a:lnTo>
                    <a:pt x="257" y="188"/>
                  </a:lnTo>
                  <a:lnTo>
                    <a:pt x="252" y="191"/>
                  </a:lnTo>
                  <a:lnTo>
                    <a:pt x="248" y="194"/>
                  </a:lnTo>
                  <a:lnTo>
                    <a:pt x="243" y="199"/>
                  </a:lnTo>
                  <a:lnTo>
                    <a:pt x="239" y="203"/>
                  </a:lnTo>
                  <a:lnTo>
                    <a:pt x="236" y="207"/>
                  </a:lnTo>
                  <a:lnTo>
                    <a:pt x="233" y="213"/>
                  </a:lnTo>
                  <a:lnTo>
                    <a:pt x="230" y="218"/>
                  </a:lnTo>
                  <a:lnTo>
                    <a:pt x="228" y="223"/>
                  </a:lnTo>
                  <a:lnTo>
                    <a:pt x="226" y="229"/>
                  </a:lnTo>
                  <a:lnTo>
                    <a:pt x="225" y="235"/>
                  </a:lnTo>
                  <a:lnTo>
                    <a:pt x="225" y="240"/>
                  </a:lnTo>
                  <a:lnTo>
                    <a:pt x="226" y="248"/>
                  </a:lnTo>
                  <a:lnTo>
                    <a:pt x="227" y="254"/>
                  </a:lnTo>
                  <a:lnTo>
                    <a:pt x="229" y="261"/>
                  </a:lnTo>
                  <a:lnTo>
                    <a:pt x="231" y="267"/>
                  </a:lnTo>
                  <a:lnTo>
                    <a:pt x="94" y="387"/>
                  </a:lnTo>
                  <a:lnTo>
                    <a:pt x="86" y="382"/>
                  </a:lnTo>
                  <a:lnTo>
                    <a:pt x="78" y="379"/>
                  </a:lnTo>
                  <a:lnTo>
                    <a:pt x="68" y="377"/>
                  </a:lnTo>
                  <a:lnTo>
                    <a:pt x="60" y="377"/>
                  </a:lnTo>
                  <a:lnTo>
                    <a:pt x="53" y="377"/>
                  </a:lnTo>
                  <a:lnTo>
                    <a:pt x="47" y="378"/>
                  </a:lnTo>
                  <a:lnTo>
                    <a:pt x="42" y="379"/>
                  </a:lnTo>
                  <a:lnTo>
                    <a:pt x="36" y="381"/>
                  </a:lnTo>
                  <a:lnTo>
                    <a:pt x="31" y="383"/>
                  </a:lnTo>
                  <a:lnTo>
                    <a:pt x="26" y="386"/>
                  </a:lnTo>
                  <a:lnTo>
                    <a:pt x="21" y="391"/>
                  </a:lnTo>
                  <a:lnTo>
                    <a:pt x="17" y="394"/>
                  </a:lnTo>
                  <a:lnTo>
                    <a:pt x="13" y="398"/>
                  </a:lnTo>
                  <a:lnTo>
                    <a:pt x="9" y="402"/>
                  </a:lnTo>
                  <a:lnTo>
                    <a:pt x="6" y="408"/>
                  </a:lnTo>
                  <a:lnTo>
                    <a:pt x="4" y="413"/>
                  </a:lnTo>
                  <a:lnTo>
                    <a:pt x="2" y="419"/>
                  </a:lnTo>
                  <a:lnTo>
                    <a:pt x="1" y="425"/>
                  </a:lnTo>
                  <a:lnTo>
                    <a:pt x="0" y="430"/>
                  </a:lnTo>
                  <a:lnTo>
                    <a:pt x="0" y="437"/>
                  </a:lnTo>
                  <a:lnTo>
                    <a:pt x="0" y="443"/>
                  </a:lnTo>
                  <a:lnTo>
                    <a:pt x="1" y="449"/>
                  </a:lnTo>
                  <a:lnTo>
                    <a:pt x="2" y="455"/>
                  </a:lnTo>
                  <a:lnTo>
                    <a:pt x="4" y="460"/>
                  </a:lnTo>
                  <a:lnTo>
                    <a:pt x="6" y="466"/>
                  </a:lnTo>
                  <a:lnTo>
                    <a:pt x="9" y="470"/>
                  </a:lnTo>
                  <a:lnTo>
                    <a:pt x="13" y="475"/>
                  </a:lnTo>
                  <a:lnTo>
                    <a:pt x="17" y="480"/>
                  </a:lnTo>
                  <a:lnTo>
                    <a:pt x="21" y="483"/>
                  </a:lnTo>
                  <a:lnTo>
                    <a:pt x="26" y="486"/>
                  </a:lnTo>
                  <a:lnTo>
                    <a:pt x="31" y="489"/>
                  </a:lnTo>
                  <a:lnTo>
                    <a:pt x="36" y="493"/>
                  </a:lnTo>
                  <a:lnTo>
                    <a:pt x="42" y="494"/>
                  </a:lnTo>
                  <a:lnTo>
                    <a:pt x="47" y="496"/>
                  </a:lnTo>
                  <a:lnTo>
                    <a:pt x="53" y="497"/>
                  </a:lnTo>
                  <a:lnTo>
                    <a:pt x="60" y="49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fr-FR" dirty="0"/>
            </a:p>
          </p:txBody>
        </p:sp>
      </p:grpSp>
      <p:sp>
        <p:nvSpPr>
          <p:cNvPr id="34" name="Forme libre 1676" descr="Icône de case à cocher. ">
            <a:extLst>
              <a:ext uri="{FF2B5EF4-FFF2-40B4-BE49-F238E27FC236}">
                <a16:creationId xmlns:a16="http://schemas.microsoft.com/office/drawing/2014/main" id="{6FB02354-C73F-4DCF-8004-E9CCA66963EA}"/>
              </a:ext>
            </a:extLst>
          </p:cNvPr>
          <p:cNvSpPr>
            <a:spLocks noEditPoints="1"/>
          </p:cNvSpPr>
          <p:nvPr/>
        </p:nvSpPr>
        <p:spPr bwMode="auto">
          <a:xfrm>
            <a:off x="7129621" y="1811496"/>
            <a:ext cx="345758" cy="345758"/>
          </a:xfrm>
          <a:custGeom>
            <a:avLst/>
            <a:gdLst>
              <a:gd name="T0" fmla="*/ 374 w 719"/>
              <a:gd name="T1" fmla="*/ 267 h 719"/>
              <a:gd name="T2" fmla="*/ 366 w 719"/>
              <a:gd name="T3" fmla="*/ 263 h 719"/>
              <a:gd name="T4" fmla="*/ 362 w 719"/>
              <a:gd name="T5" fmla="*/ 254 h 719"/>
              <a:gd name="T6" fmla="*/ 366 w 719"/>
              <a:gd name="T7" fmla="*/ 247 h 719"/>
              <a:gd name="T8" fmla="*/ 374 w 719"/>
              <a:gd name="T9" fmla="*/ 243 h 719"/>
              <a:gd name="T10" fmla="*/ 621 w 719"/>
              <a:gd name="T11" fmla="*/ 244 h 719"/>
              <a:gd name="T12" fmla="*/ 627 w 719"/>
              <a:gd name="T13" fmla="*/ 250 h 719"/>
              <a:gd name="T14" fmla="*/ 627 w 719"/>
              <a:gd name="T15" fmla="*/ 260 h 719"/>
              <a:gd name="T16" fmla="*/ 621 w 719"/>
              <a:gd name="T17" fmla="*/ 265 h 719"/>
              <a:gd name="T18" fmla="*/ 616 w 719"/>
              <a:gd name="T19" fmla="*/ 528 h 719"/>
              <a:gd name="T20" fmla="*/ 370 w 719"/>
              <a:gd name="T21" fmla="*/ 527 h 719"/>
              <a:gd name="T22" fmla="*/ 363 w 719"/>
              <a:gd name="T23" fmla="*/ 521 h 719"/>
              <a:gd name="T24" fmla="*/ 363 w 719"/>
              <a:gd name="T25" fmla="*/ 512 h 719"/>
              <a:gd name="T26" fmla="*/ 370 w 719"/>
              <a:gd name="T27" fmla="*/ 505 h 719"/>
              <a:gd name="T28" fmla="*/ 616 w 719"/>
              <a:gd name="T29" fmla="*/ 504 h 719"/>
              <a:gd name="T30" fmla="*/ 625 w 719"/>
              <a:gd name="T31" fmla="*/ 507 h 719"/>
              <a:gd name="T32" fmla="*/ 628 w 719"/>
              <a:gd name="T33" fmla="*/ 516 h 719"/>
              <a:gd name="T34" fmla="*/ 625 w 719"/>
              <a:gd name="T35" fmla="*/ 525 h 719"/>
              <a:gd name="T36" fmla="*/ 616 w 719"/>
              <a:gd name="T37" fmla="*/ 528 h 719"/>
              <a:gd name="T38" fmla="*/ 171 w 719"/>
              <a:gd name="T39" fmla="*/ 279 h 719"/>
              <a:gd name="T40" fmla="*/ 164 w 719"/>
              <a:gd name="T41" fmla="*/ 282 h 719"/>
              <a:gd name="T42" fmla="*/ 155 w 719"/>
              <a:gd name="T43" fmla="*/ 279 h 719"/>
              <a:gd name="T44" fmla="*/ 92 w 719"/>
              <a:gd name="T45" fmla="*/ 214 h 719"/>
              <a:gd name="T46" fmla="*/ 92 w 719"/>
              <a:gd name="T47" fmla="*/ 205 h 719"/>
              <a:gd name="T48" fmla="*/ 98 w 719"/>
              <a:gd name="T49" fmla="*/ 198 h 719"/>
              <a:gd name="T50" fmla="*/ 107 w 719"/>
              <a:gd name="T51" fmla="*/ 198 h 719"/>
              <a:gd name="T52" fmla="*/ 164 w 719"/>
              <a:gd name="T53" fmla="*/ 253 h 719"/>
              <a:gd name="T54" fmla="*/ 309 w 719"/>
              <a:gd name="T55" fmla="*/ 109 h 719"/>
              <a:gd name="T56" fmla="*/ 318 w 719"/>
              <a:gd name="T57" fmla="*/ 109 h 719"/>
              <a:gd name="T58" fmla="*/ 325 w 719"/>
              <a:gd name="T59" fmla="*/ 114 h 719"/>
              <a:gd name="T60" fmla="*/ 325 w 719"/>
              <a:gd name="T61" fmla="*/ 124 h 719"/>
              <a:gd name="T62" fmla="*/ 323 w 719"/>
              <a:gd name="T63" fmla="*/ 414 h 719"/>
              <a:gd name="T64" fmla="*/ 168 w 719"/>
              <a:gd name="T65" fmla="*/ 568 h 719"/>
              <a:gd name="T66" fmla="*/ 158 w 719"/>
              <a:gd name="T67" fmla="*/ 568 h 719"/>
              <a:gd name="T68" fmla="*/ 94 w 719"/>
              <a:gd name="T69" fmla="*/ 505 h 719"/>
              <a:gd name="T70" fmla="*/ 91 w 719"/>
              <a:gd name="T71" fmla="*/ 497 h 719"/>
              <a:gd name="T72" fmla="*/ 94 w 719"/>
              <a:gd name="T73" fmla="*/ 488 h 719"/>
              <a:gd name="T74" fmla="*/ 103 w 719"/>
              <a:gd name="T75" fmla="*/ 485 h 719"/>
              <a:gd name="T76" fmla="*/ 111 w 719"/>
              <a:gd name="T77" fmla="*/ 488 h 719"/>
              <a:gd name="T78" fmla="*/ 306 w 719"/>
              <a:gd name="T79" fmla="*/ 397 h 719"/>
              <a:gd name="T80" fmla="*/ 314 w 719"/>
              <a:gd name="T81" fmla="*/ 394 h 719"/>
              <a:gd name="T82" fmla="*/ 323 w 719"/>
              <a:gd name="T83" fmla="*/ 398 h 719"/>
              <a:gd name="T84" fmla="*/ 326 w 719"/>
              <a:gd name="T85" fmla="*/ 406 h 719"/>
              <a:gd name="T86" fmla="*/ 323 w 719"/>
              <a:gd name="T87" fmla="*/ 414 h 719"/>
              <a:gd name="T88" fmla="*/ 12 w 719"/>
              <a:gd name="T89" fmla="*/ 0 h 719"/>
              <a:gd name="T90" fmla="*/ 3 w 719"/>
              <a:gd name="T91" fmla="*/ 5 h 719"/>
              <a:gd name="T92" fmla="*/ 0 w 719"/>
              <a:gd name="T93" fmla="*/ 13 h 719"/>
              <a:gd name="T94" fmla="*/ 1 w 719"/>
              <a:gd name="T95" fmla="*/ 713 h 719"/>
              <a:gd name="T96" fmla="*/ 8 w 719"/>
              <a:gd name="T97" fmla="*/ 719 h 719"/>
              <a:gd name="T98" fmla="*/ 707 w 719"/>
              <a:gd name="T99" fmla="*/ 719 h 719"/>
              <a:gd name="T100" fmla="*/ 716 w 719"/>
              <a:gd name="T101" fmla="*/ 716 h 719"/>
              <a:gd name="T102" fmla="*/ 719 w 719"/>
              <a:gd name="T103" fmla="*/ 707 h 719"/>
              <a:gd name="T104" fmla="*/ 718 w 719"/>
              <a:gd name="T105" fmla="*/ 8 h 719"/>
              <a:gd name="T106" fmla="*/ 711 w 719"/>
              <a:gd name="T107" fmla="*/ 2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19" h="719">
                <a:moveTo>
                  <a:pt x="616" y="267"/>
                </a:moveTo>
                <a:lnTo>
                  <a:pt x="374" y="267"/>
                </a:lnTo>
                <a:lnTo>
                  <a:pt x="370" y="265"/>
                </a:lnTo>
                <a:lnTo>
                  <a:pt x="366" y="263"/>
                </a:lnTo>
                <a:lnTo>
                  <a:pt x="363" y="260"/>
                </a:lnTo>
                <a:lnTo>
                  <a:pt x="362" y="254"/>
                </a:lnTo>
                <a:lnTo>
                  <a:pt x="363" y="250"/>
                </a:lnTo>
                <a:lnTo>
                  <a:pt x="366" y="247"/>
                </a:lnTo>
                <a:lnTo>
                  <a:pt x="370" y="244"/>
                </a:lnTo>
                <a:lnTo>
                  <a:pt x="374" y="243"/>
                </a:lnTo>
                <a:lnTo>
                  <a:pt x="616" y="243"/>
                </a:lnTo>
                <a:lnTo>
                  <a:pt x="621" y="244"/>
                </a:lnTo>
                <a:lnTo>
                  <a:pt x="625" y="247"/>
                </a:lnTo>
                <a:lnTo>
                  <a:pt x="627" y="250"/>
                </a:lnTo>
                <a:lnTo>
                  <a:pt x="628" y="254"/>
                </a:lnTo>
                <a:lnTo>
                  <a:pt x="627" y="260"/>
                </a:lnTo>
                <a:lnTo>
                  <a:pt x="625" y="263"/>
                </a:lnTo>
                <a:lnTo>
                  <a:pt x="621" y="265"/>
                </a:lnTo>
                <a:lnTo>
                  <a:pt x="616" y="267"/>
                </a:lnTo>
                <a:close/>
                <a:moveTo>
                  <a:pt x="616" y="528"/>
                </a:moveTo>
                <a:lnTo>
                  <a:pt x="374" y="528"/>
                </a:lnTo>
                <a:lnTo>
                  <a:pt x="370" y="527"/>
                </a:lnTo>
                <a:lnTo>
                  <a:pt x="366" y="525"/>
                </a:lnTo>
                <a:lnTo>
                  <a:pt x="363" y="521"/>
                </a:lnTo>
                <a:lnTo>
                  <a:pt x="362" y="516"/>
                </a:lnTo>
                <a:lnTo>
                  <a:pt x="363" y="512"/>
                </a:lnTo>
                <a:lnTo>
                  <a:pt x="366" y="507"/>
                </a:lnTo>
                <a:lnTo>
                  <a:pt x="370" y="505"/>
                </a:lnTo>
                <a:lnTo>
                  <a:pt x="374" y="504"/>
                </a:lnTo>
                <a:lnTo>
                  <a:pt x="616" y="504"/>
                </a:lnTo>
                <a:lnTo>
                  <a:pt x="621" y="505"/>
                </a:lnTo>
                <a:lnTo>
                  <a:pt x="625" y="507"/>
                </a:lnTo>
                <a:lnTo>
                  <a:pt x="627" y="512"/>
                </a:lnTo>
                <a:lnTo>
                  <a:pt x="628" y="516"/>
                </a:lnTo>
                <a:lnTo>
                  <a:pt x="627" y="521"/>
                </a:lnTo>
                <a:lnTo>
                  <a:pt x="625" y="525"/>
                </a:lnTo>
                <a:lnTo>
                  <a:pt x="621" y="527"/>
                </a:lnTo>
                <a:lnTo>
                  <a:pt x="616" y="528"/>
                </a:lnTo>
                <a:close/>
                <a:moveTo>
                  <a:pt x="323" y="127"/>
                </a:moveTo>
                <a:lnTo>
                  <a:pt x="171" y="279"/>
                </a:lnTo>
                <a:lnTo>
                  <a:pt x="168" y="282"/>
                </a:lnTo>
                <a:lnTo>
                  <a:pt x="164" y="282"/>
                </a:lnTo>
                <a:lnTo>
                  <a:pt x="158" y="282"/>
                </a:lnTo>
                <a:lnTo>
                  <a:pt x="155" y="279"/>
                </a:lnTo>
                <a:lnTo>
                  <a:pt x="94" y="218"/>
                </a:lnTo>
                <a:lnTo>
                  <a:pt x="92" y="214"/>
                </a:lnTo>
                <a:lnTo>
                  <a:pt x="91" y="209"/>
                </a:lnTo>
                <a:lnTo>
                  <a:pt x="92" y="205"/>
                </a:lnTo>
                <a:lnTo>
                  <a:pt x="94" y="201"/>
                </a:lnTo>
                <a:lnTo>
                  <a:pt x="98" y="198"/>
                </a:lnTo>
                <a:lnTo>
                  <a:pt x="103" y="197"/>
                </a:lnTo>
                <a:lnTo>
                  <a:pt x="107" y="198"/>
                </a:lnTo>
                <a:lnTo>
                  <a:pt x="111" y="201"/>
                </a:lnTo>
                <a:lnTo>
                  <a:pt x="164" y="253"/>
                </a:lnTo>
                <a:lnTo>
                  <a:pt x="306" y="111"/>
                </a:lnTo>
                <a:lnTo>
                  <a:pt x="309" y="109"/>
                </a:lnTo>
                <a:lnTo>
                  <a:pt x="314" y="108"/>
                </a:lnTo>
                <a:lnTo>
                  <a:pt x="318" y="109"/>
                </a:lnTo>
                <a:lnTo>
                  <a:pt x="323" y="111"/>
                </a:lnTo>
                <a:lnTo>
                  <a:pt x="325" y="114"/>
                </a:lnTo>
                <a:lnTo>
                  <a:pt x="326" y="119"/>
                </a:lnTo>
                <a:lnTo>
                  <a:pt x="325" y="124"/>
                </a:lnTo>
                <a:lnTo>
                  <a:pt x="323" y="127"/>
                </a:lnTo>
                <a:close/>
                <a:moveTo>
                  <a:pt x="323" y="414"/>
                </a:moveTo>
                <a:lnTo>
                  <a:pt x="171" y="565"/>
                </a:lnTo>
                <a:lnTo>
                  <a:pt x="168" y="568"/>
                </a:lnTo>
                <a:lnTo>
                  <a:pt x="164" y="569"/>
                </a:lnTo>
                <a:lnTo>
                  <a:pt x="158" y="568"/>
                </a:lnTo>
                <a:lnTo>
                  <a:pt x="155" y="565"/>
                </a:lnTo>
                <a:lnTo>
                  <a:pt x="94" y="505"/>
                </a:lnTo>
                <a:lnTo>
                  <a:pt x="92" y="502"/>
                </a:lnTo>
                <a:lnTo>
                  <a:pt x="91" y="497"/>
                </a:lnTo>
                <a:lnTo>
                  <a:pt x="92" y="493"/>
                </a:lnTo>
                <a:lnTo>
                  <a:pt x="94" y="488"/>
                </a:lnTo>
                <a:lnTo>
                  <a:pt x="98" y="486"/>
                </a:lnTo>
                <a:lnTo>
                  <a:pt x="103" y="485"/>
                </a:lnTo>
                <a:lnTo>
                  <a:pt x="107" y="486"/>
                </a:lnTo>
                <a:lnTo>
                  <a:pt x="111" y="488"/>
                </a:lnTo>
                <a:lnTo>
                  <a:pt x="164" y="540"/>
                </a:lnTo>
                <a:lnTo>
                  <a:pt x="306" y="397"/>
                </a:lnTo>
                <a:lnTo>
                  <a:pt x="309" y="395"/>
                </a:lnTo>
                <a:lnTo>
                  <a:pt x="314" y="394"/>
                </a:lnTo>
                <a:lnTo>
                  <a:pt x="318" y="395"/>
                </a:lnTo>
                <a:lnTo>
                  <a:pt x="323" y="398"/>
                </a:lnTo>
                <a:lnTo>
                  <a:pt x="325" y="401"/>
                </a:lnTo>
                <a:lnTo>
                  <a:pt x="326" y="406"/>
                </a:lnTo>
                <a:lnTo>
                  <a:pt x="325" y="410"/>
                </a:lnTo>
                <a:lnTo>
                  <a:pt x="323" y="414"/>
                </a:lnTo>
                <a:close/>
                <a:moveTo>
                  <a:pt x="707" y="0"/>
                </a:moveTo>
                <a:lnTo>
                  <a:pt x="12" y="0"/>
                </a:lnTo>
                <a:lnTo>
                  <a:pt x="8" y="2"/>
                </a:lnTo>
                <a:lnTo>
                  <a:pt x="3" y="5"/>
                </a:lnTo>
                <a:lnTo>
                  <a:pt x="1" y="8"/>
                </a:lnTo>
                <a:lnTo>
                  <a:pt x="0" y="13"/>
                </a:lnTo>
                <a:lnTo>
                  <a:pt x="0" y="707"/>
                </a:lnTo>
                <a:lnTo>
                  <a:pt x="1" y="713"/>
                </a:lnTo>
                <a:lnTo>
                  <a:pt x="3" y="716"/>
                </a:lnTo>
                <a:lnTo>
                  <a:pt x="8" y="719"/>
                </a:lnTo>
                <a:lnTo>
                  <a:pt x="12" y="719"/>
                </a:lnTo>
                <a:lnTo>
                  <a:pt x="707" y="719"/>
                </a:lnTo>
                <a:lnTo>
                  <a:pt x="711" y="719"/>
                </a:lnTo>
                <a:lnTo>
                  <a:pt x="716" y="716"/>
                </a:lnTo>
                <a:lnTo>
                  <a:pt x="718" y="713"/>
                </a:lnTo>
                <a:lnTo>
                  <a:pt x="719" y="707"/>
                </a:lnTo>
                <a:lnTo>
                  <a:pt x="719" y="13"/>
                </a:lnTo>
                <a:lnTo>
                  <a:pt x="718" y="8"/>
                </a:lnTo>
                <a:lnTo>
                  <a:pt x="716" y="5"/>
                </a:lnTo>
                <a:lnTo>
                  <a:pt x="711" y="2"/>
                </a:lnTo>
                <a:lnTo>
                  <a:pt x="707"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fr-FR" dirty="0"/>
          </a:p>
        </p:txBody>
      </p:sp>
      <p:sp>
        <p:nvSpPr>
          <p:cNvPr id="35" name="Forme libre 4665" descr="Icône de graphique ">
            <a:extLst>
              <a:ext uri="{FF2B5EF4-FFF2-40B4-BE49-F238E27FC236}">
                <a16:creationId xmlns:a16="http://schemas.microsoft.com/office/drawing/2014/main" id="{557E39B2-E017-4E5C-B53E-DDE3B9D4C92C}"/>
              </a:ext>
            </a:extLst>
          </p:cNvPr>
          <p:cNvSpPr>
            <a:spLocks/>
          </p:cNvSpPr>
          <p:nvPr/>
        </p:nvSpPr>
        <p:spPr bwMode="auto">
          <a:xfrm>
            <a:off x="7877961" y="3531386"/>
            <a:ext cx="347679" cy="347679"/>
          </a:xfrm>
          <a:custGeom>
            <a:avLst/>
            <a:gdLst>
              <a:gd name="T0" fmla="*/ 761 w 904"/>
              <a:gd name="T1" fmla="*/ 213 h 903"/>
              <a:gd name="T2" fmla="*/ 754 w 904"/>
              <a:gd name="T3" fmla="*/ 225 h 903"/>
              <a:gd name="T4" fmla="*/ 576 w 904"/>
              <a:gd name="T5" fmla="*/ 277 h 903"/>
              <a:gd name="T6" fmla="*/ 498 w 904"/>
              <a:gd name="T7" fmla="*/ 298 h 903"/>
              <a:gd name="T8" fmla="*/ 431 w 904"/>
              <a:gd name="T9" fmla="*/ 329 h 903"/>
              <a:gd name="T10" fmla="*/ 578 w 904"/>
              <a:gd name="T11" fmla="*/ 170 h 903"/>
              <a:gd name="T12" fmla="*/ 618 w 904"/>
              <a:gd name="T13" fmla="*/ 180 h 903"/>
              <a:gd name="T14" fmla="*/ 661 w 904"/>
              <a:gd name="T15" fmla="*/ 169 h 903"/>
              <a:gd name="T16" fmla="*/ 693 w 904"/>
              <a:gd name="T17" fmla="*/ 141 h 903"/>
              <a:gd name="T18" fmla="*/ 707 w 904"/>
              <a:gd name="T19" fmla="*/ 99 h 903"/>
              <a:gd name="T20" fmla="*/ 701 w 904"/>
              <a:gd name="T21" fmla="*/ 55 h 903"/>
              <a:gd name="T22" fmla="*/ 676 w 904"/>
              <a:gd name="T23" fmla="*/ 20 h 903"/>
              <a:gd name="T24" fmla="*/ 636 w 904"/>
              <a:gd name="T25" fmla="*/ 2 h 903"/>
              <a:gd name="T26" fmla="*/ 591 w 904"/>
              <a:gd name="T27" fmla="*/ 4 h 903"/>
              <a:gd name="T28" fmla="*/ 554 w 904"/>
              <a:gd name="T29" fmla="*/ 25 h 903"/>
              <a:gd name="T30" fmla="*/ 531 w 904"/>
              <a:gd name="T31" fmla="*/ 63 h 903"/>
              <a:gd name="T32" fmla="*/ 532 w 904"/>
              <a:gd name="T33" fmla="*/ 118 h 903"/>
              <a:gd name="T34" fmla="*/ 369 w 904"/>
              <a:gd name="T35" fmla="*/ 289 h 903"/>
              <a:gd name="T36" fmla="*/ 325 w 904"/>
              <a:gd name="T37" fmla="*/ 289 h 903"/>
              <a:gd name="T38" fmla="*/ 294 w 904"/>
              <a:gd name="T39" fmla="*/ 308 h 903"/>
              <a:gd name="T40" fmla="*/ 275 w 904"/>
              <a:gd name="T41" fmla="*/ 338 h 903"/>
              <a:gd name="T42" fmla="*/ 275 w 904"/>
              <a:gd name="T43" fmla="*/ 383 h 903"/>
              <a:gd name="T44" fmla="*/ 113 w 904"/>
              <a:gd name="T45" fmla="*/ 545 h 903"/>
              <a:gd name="T46" fmla="*/ 64 w 904"/>
              <a:gd name="T47" fmla="*/ 546 h 903"/>
              <a:gd name="T48" fmla="*/ 26 w 904"/>
              <a:gd name="T49" fmla="*/ 568 h 903"/>
              <a:gd name="T50" fmla="*/ 5 w 904"/>
              <a:gd name="T51" fmla="*/ 605 h 903"/>
              <a:gd name="T52" fmla="*/ 3 w 904"/>
              <a:gd name="T53" fmla="*/ 650 h 903"/>
              <a:gd name="T54" fmla="*/ 21 w 904"/>
              <a:gd name="T55" fmla="*/ 690 h 903"/>
              <a:gd name="T56" fmla="*/ 56 w 904"/>
              <a:gd name="T57" fmla="*/ 716 h 903"/>
              <a:gd name="T58" fmla="*/ 100 w 904"/>
              <a:gd name="T59" fmla="*/ 722 h 903"/>
              <a:gd name="T60" fmla="*/ 142 w 904"/>
              <a:gd name="T61" fmla="*/ 706 h 903"/>
              <a:gd name="T62" fmla="*/ 170 w 904"/>
              <a:gd name="T63" fmla="*/ 675 h 903"/>
              <a:gd name="T64" fmla="*/ 181 w 904"/>
              <a:gd name="T65" fmla="*/ 632 h 903"/>
              <a:gd name="T66" fmla="*/ 171 w 904"/>
              <a:gd name="T67" fmla="*/ 591 h 903"/>
              <a:gd name="T68" fmla="*/ 316 w 904"/>
              <a:gd name="T69" fmla="*/ 430 h 903"/>
              <a:gd name="T70" fmla="*/ 286 w 904"/>
              <a:gd name="T71" fmla="*/ 538 h 903"/>
              <a:gd name="T72" fmla="*/ 271 w 904"/>
              <a:gd name="T73" fmla="*/ 753 h 903"/>
              <a:gd name="T74" fmla="*/ 216 w 904"/>
              <a:gd name="T75" fmla="*/ 757 h 903"/>
              <a:gd name="T76" fmla="*/ 212 w 904"/>
              <a:gd name="T77" fmla="*/ 888 h 903"/>
              <a:gd name="T78" fmla="*/ 218 w 904"/>
              <a:gd name="T79" fmla="*/ 901 h 903"/>
              <a:gd name="T80" fmla="*/ 349 w 904"/>
              <a:gd name="T81" fmla="*/ 903 h 903"/>
              <a:gd name="T82" fmla="*/ 361 w 904"/>
              <a:gd name="T83" fmla="*/ 894 h 903"/>
              <a:gd name="T84" fmla="*/ 361 w 904"/>
              <a:gd name="T85" fmla="*/ 762 h 903"/>
              <a:gd name="T86" fmla="*/ 349 w 904"/>
              <a:gd name="T87" fmla="*/ 753 h 903"/>
              <a:gd name="T88" fmla="*/ 305 w 904"/>
              <a:gd name="T89" fmla="*/ 597 h 903"/>
              <a:gd name="T90" fmla="*/ 343 w 904"/>
              <a:gd name="T91" fmla="*/ 469 h 903"/>
              <a:gd name="T92" fmla="*/ 383 w 904"/>
              <a:gd name="T93" fmla="*/ 426 h 903"/>
              <a:gd name="T94" fmla="*/ 418 w 904"/>
              <a:gd name="T95" fmla="*/ 383 h 903"/>
              <a:gd name="T96" fmla="*/ 471 w 904"/>
              <a:gd name="T97" fmla="*/ 342 h 903"/>
              <a:gd name="T98" fmla="*/ 544 w 904"/>
              <a:gd name="T99" fmla="*/ 315 h 903"/>
              <a:gd name="T100" fmla="*/ 627 w 904"/>
              <a:gd name="T101" fmla="*/ 302 h 903"/>
              <a:gd name="T102" fmla="*/ 754 w 904"/>
              <a:gd name="T103" fmla="*/ 348 h 903"/>
              <a:gd name="T104" fmla="*/ 763 w 904"/>
              <a:gd name="T105" fmla="*/ 360 h 903"/>
              <a:gd name="T106" fmla="*/ 895 w 904"/>
              <a:gd name="T107" fmla="*/ 360 h 903"/>
              <a:gd name="T108" fmla="*/ 904 w 904"/>
              <a:gd name="T109" fmla="*/ 348 h 903"/>
              <a:gd name="T110" fmla="*/ 902 w 904"/>
              <a:gd name="T111" fmla="*/ 217 h 903"/>
              <a:gd name="T112" fmla="*/ 889 w 904"/>
              <a:gd name="T113" fmla="*/ 211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904" h="903">
                <a:moveTo>
                  <a:pt x="889" y="211"/>
                </a:moveTo>
                <a:lnTo>
                  <a:pt x="768" y="211"/>
                </a:lnTo>
                <a:lnTo>
                  <a:pt x="765" y="211"/>
                </a:lnTo>
                <a:lnTo>
                  <a:pt x="763" y="212"/>
                </a:lnTo>
                <a:lnTo>
                  <a:pt x="761" y="213"/>
                </a:lnTo>
                <a:lnTo>
                  <a:pt x="758" y="215"/>
                </a:lnTo>
                <a:lnTo>
                  <a:pt x="756" y="217"/>
                </a:lnTo>
                <a:lnTo>
                  <a:pt x="755" y="220"/>
                </a:lnTo>
                <a:lnTo>
                  <a:pt x="754" y="222"/>
                </a:lnTo>
                <a:lnTo>
                  <a:pt x="754" y="225"/>
                </a:lnTo>
                <a:lnTo>
                  <a:pt x="754" y="271"/>
                </a:lnTo>
                <a:lnTo>
                  <a:pt x="663" y="271"/>
                </a:lnTo>
                <a:lnTo>
                  <a:pt x="627" y="272"/>
                </a:lnTo>
                <a:lnTo>
                  <a:pt x="593" y="275"/>
                </a:lnTo>
                <a:lnTo>
                  <a:pt x="576" y="277"/>
                </a:lnTo>
                <a:lnTo>
                  <a:pt x="561" y="281"/>
                </a:lnTo>
                <a:lnTo>
                  <a:pt x="545" y="284"/>
                </a:lnTo>
                <a:lnTo>
                  <a:pt x="529" y="287"/>
                </a:lnTo>
                <a:lnTo>
                  <a:pt x="513" y="292"/>
                </a:lnTo>
                <a:lnTo>
                  <a:pt x="498" y="298"/>
                </a:lnTo>
                <a:lnTo>
                  <a:pt x="484" y="302"/>
                </a:lnTo>
                <a:lnTo>
                  <a:pt x="470" y="309"/>
                </a:lnTo>
                <a:lnTo>
                  <a:pt x="457" y="315"/>
                </a:lnTo>
                <a:lnTo>
                  <a:pt x="443" y="323"/>
                </a:lnTo>
                <a:lnTo>
                  <a:pt x="431" y="329"/>
                </a:lnTo>
                <a:lnTo>
                  <a:pt x="418" y="337"/>
                </a:lnTo>
                <a:lnTo>
                  <a:pt x="415" y="328"/>
                </a:lnTo>
                <a:lnTo>
                  <a:pt x="409" y="319"/>
                </a:lnTo>
                <a:lnTo>
                  <a:pt x="565" y="163"/>
                </a:lnTo>
                <a:lnTo>
                  <a:pt x="578" y="170"/>
                </a:lnTo>
                <a:lnTo>
                  <a:pt x="590" y="176"/>
                </a:lnTo>
                <a:lnTo>
                  <a:pt x="597" y="178"/>
                </a:lnTo>
                <a:lnTo>
                  <a:pt x="604" y="179"/>
                </a:lnTo>
                <a:lnTo>
                  <a:pt x="610" y="180"/>
                </a:lnTo>
                <a:lnTo>
                  <a:pt x="618" y="180"/>
                </a:lnTo>
                <a:lnTo>
                  <a:pt x="627" y="180"/>
                </a:lnTo>
                <a:lnTo>
                  <a:pt x="636" y="178"/>
                </a:lnTo>
                <a:lnTo>
                  <a:pt x="644" y="176"/>
                </a:lnTo>
                <a:lnTo>
                  <a:pt x="653" y="173"/>
                </a:lnTo>
                <a:lnTo>
                  <a:pt x="661" y="169"/>
                </a:lnTo>
                <a:lnTo>
                  <a:pt x="668" y="164"/>
                </a:lnTo>
                <a:lnTo>
                  <a:pt x="676" y="160"/>
                </a:lnTo>
                <a:lnTo>
                  <a:pt x="681" y="154"/>
                </a:lnTo>
                <a:lnTo>
                  <a:pt x="687" y="147"/>
                </a:lnTo>
                <a:lnTo>
                  <a:pt x="693" y="141"/>
                </a:lnTo>
                <a:lnTo>
                  <a:pt x="697" y="133"/>
                </a:lnTo>
                <a:lnTo>
                  <a:pt x="701" y="125"/>
                </a:lnTo>
                <a:lnTo>
                  <a:pt x="704" y="117"/>
                </a:lnTo>
                <a:lnTo>
                  <a:pt x="706" y="108"/>
                </a:lnTo>
                <a:lnTo>
                  <a:pt x="707" y="99"/>
                </a:lnTo>
                <a:lnTo>
                  <a:pt x="709" y="90"/>
                </a:lnTo>
                <a:lnTo>
                  <a:pt x="707" y="81"/>
                </a:lnTo>
                <a:lnTo>
                  <a:pt x="706" y="72"/>
                </a:lnTo>
                <a:lnTo>
                  <a:pt x="704" y="63"/>
                </a:lnTo>
                <a:lnTo>
                  <a:pt x="701" y="55"/>
                </a:lnTo>
                <a:lnTo>
                  <a:pt x="697" y="47"/>
                </a:lnTo>
                <a:lnTo>
                  <a:pt x="693" y="39"/>
                </a:lnTo>
                <a:lnTo>
                  <a:pt x="687" y="32"/>
                </a:lnTo>
                <a:lnTo>
                  <a:pt x="681" y="25"/>
                </a:lnTo>
                <a:lnTo>
                  <a:pt x="676" y="20"/>
                </a:lnTo>
                <a:lnTo>
                  <a:pt x="668" y="15"/>
                </a:lnTo>
                <a:lnTo>
                  <a:pt x="661" y="11"/>
                </a:lnTo>
                <a:lnTo>
                  <a:pt x="653" y="6"/>
                </a:lnTo>
                <a:lnTo>
                  <a:pt x="644" y="4"/>
                </a:lnTo>
                <a:lnTo>
                  <a:pt x="636" y="2"/>
                </a:lnTo>
                <a:lnTo>
                  <a:pt x="627" y="0"/>
                </a:lnTo>
                <a:lnTo>
                  <a:pt x="618" y="0"/>
                </a:lnTo>
                <a:lnTo>
                  <a:pt x="609" y="0"/>
                </a:lnTo>
                <a:lnTo>
                  <a:pt x="600" y="2"/>
                </a:lnTo>
                <a:lnTo>
                  <a:pt x="591" y="4"/>
                </a:lnTo>
                <a:lnTo>
                  <a:pt x="583" y="6"/>
                </a:lnTo>
                <a:lnTo>
                  <a:pt x="575" y="11"/>
                </a:lnTo>
                <a:lnTo>
                  <a:pt x="567" y="15"/>
                </a:lnTo>
                <a:lnTo>
                  <a:pt x="561" y="20"/>
                </a:lnTo>
                <a:lnTo>
                  <a:pt x="554" y="25"/>
                </a:lnTo>
                <a:lnTo>
                  <a:pt x="548" y="32"/>
                </a:lnTo>
                <a:lnTo>
                  <a:pt x="543" y="39"/>
                </a:lnTo>
                <a:lnTo>
                  <a:pt x="538" y="47"/>
                </a:lnTo>
                <a:lnTo>
                  <a:pt x="535" y="55"/>
                </a:lnTo>
                <a:lnTo>
                  <a:pt x="531" y="63"/>
                </a:lnTo>
                <a:lnTo>
                  <a:pt x="529" y="72"/>
                </a:lnTo>
                <a:lnTo>
                  <a:pt x="528" y="81"/>
                </a:lnTo>
                <a:lnTo>
                  <a:pt x="528" y="90"/>
                </a:lnTo>
                <a:lnTo>
                  <a:pt x="529" y="105"/>
                </a:lnTo>
                <a:lnTo>
                  <a:pt x="532" y="118"/>
                </a:lnTo>
                <a:lnTo>
                  <a:pt x="537" y="131"/>
                </a:lnTo>
                <a:lnTo>
                  <a:pt x="545" y="142"/>
                </a:lnTo>
                <a:lnTo>
                  <a:pt x="388" y="298"/>
                </a:lnTo>
                <a:lnTo>
                  <a:pt x="379" y="293"/>
                </a:lnTo>
                <a:lnTo>
                  <a:pt x="369" y="289"/>
                </a:lnTo>
                <a:lnTo>
                  <a:pt x="358" y="286"/>
                </a:lnTo>
                <a:lnTo>
                  <a:pt x="347" y="285"/>
                </a:lnTo>
                <a:lnTo>
                  <a:pt x="339" y="286"/>
                </a:lnTo>
                <a:lnTo>
                  <a:pt x="331" y="287"/>
                </a:lnTo>
                <a:lnTo>
                  <a:pt x="325" y="289"/>
                </a:lnTo>
                <a:lnTo>
                  <a:pt x="318" y="292"/>
                </a:lnTo>
                <a:lnTo>
                  <a:pt x="311" y="294"/>
                </a:lnTo>
                <a:lnTo>
                  <a:pt x="304" y="299"/>
                </a:lnTo>
                <a:lnTo>
                  <a:pt x="299" y="303"/>
                </a:lnTo>
                <a:lnTo>
                  <a:pt x="294" y="308"/>
                </a:lnTo>
                <a:lnTo>
                  <a:pt x="288" y="313"/>
                </a:lnTo>
                <a:lnTo>
                  <a:pt x="284" y="319"/>
                </a:lnTo>
                <a:lnTo>
                  <a:pt x="281" y="325"/>
                </a:lnTo>
                <a:lnTo>
                  <a:pt x="277" y="332"/>
                </a:lnTo>
                <a:lnTo>
                  <a:pt x="275" y="338"/>
                </a:lnTo>
                <a:lnTo>
                  <a:pt x="273" y="346"/>
                </a:lnTo>
                <a:lnTo>
                  <a:pt x="271" y="353"/>
                </a:lnTo>
                <a:lnTo>
                  <a:pt x="271" y="361"/>
                </a:lnTo>
                <a:lnTo>
                  <a:pt x="273" y="372"/>
                </a:lnTo>
                <a:lnTo>
                  <a:pt x="275" y="383"/>
                </a:lnTo>
                <a:lnTo>
                  <a:pt x="278" y="393"/>
                </a:lnTo>
                <a:lnTo>
                  <a:pt x="284" y="403"/>
                </a:lnTo>
                <a:lnTo>
                  <a:pt x="134" y="553"/>
                </a:lnTo>
                <a:lnTo>
                  <a:pt x="124" y="547"/>
                </a:lnTo>
                <a:lnTo>
                  <a:pt x="113" y="545"/>
                </a:lnTo>
                <a:lnTo>
                  <a:pt x="102" y="543"/>
                </a:lnTo>
                <a:lnTo>
                  <a:pt x="91" y="542"/>
                </a:lnTo>
                <a:lnTo>
                  <a:pt x="82" y="542"/>
                </a:lnTo>
                <a:lnTo>
                  <a:pt x="73" y="544"/>
                </a:lnTo>
                <a:lnTo>
                  <a:pt x="64" y="546"/>
                </a:lnTo>
                <a:lnTo>
                  <a:pt x="56" y="548"/>
                </a:lnTo>
                <a:lnTo>
                  <a:pt x="48" y="553"/>
                </a:lnTo>
                <a:lnTo>
                  <a:pt x="40" y="557"/>
                </a:lnTo>
                <a:lnTo>
                  <a:pt x="33" y="562"/>
                </a:lnTo>
                <a:lnTo>
                  <a:pt x="26" y="568"/>
                </a:lnTo>
                <a:lnTo>
                  <a:pt x="21" y="574"/>
                </a:lnTo>
                <a:lnTo>
                  <a:pt x="16" y="581"/>
                </a:lnTo>
                <a:lnTo>
                  <a:pt x="12" y="589"/>
                </a:lnTo>
                <a:lnTo>
                  <a:pt x="7" y="597"/>
                </a:lnTo>
                <a:lnTo>
                  <a:pt x="5" y="605"/>
                </a:lnTo>
                <a:lnTo>
                  <a:pt x="3" y="614"/>
                </a:lnTo>
                <a:lnTo>
                  <a:pt x="0" y="623"/>
                </a:lnTo>
                <a:lnTo>
                  <a:pt x="0" y="632"/>
                </a:lnTo>
                <a:lnTo>
                  <a:pt x="0" y="641"/>
                </a:lnTo>
                <a:lnTo>
                  <a:pt x="3" y="650"/>
                </a:lnTo>
                <a:lnTo>
                  <a:pt x="5" y="659"/>
                </a:lnTo>
                <a:lnTo>
                  <a:pt x="7" y="667"/>
                </a:lnTo>
                <a:lnTo>
                  <a:pt x="12" y="675"/>
                </a:lnTo>
                <a:lnTo>
                  <a:pt x="16" y="683"/>
                </a:lnTo>
                <a:lnTo>
                  <a:pt x="21" y="690"/>
                </a:lnTo>
                <a:lnTo>
                  <a:pt x="26" y="696"/>
                </a:lnTo>
                <a:lnTo>
                  <a:pt x="33" y="702"/>
                </a:lnTo>
                <a:lnTo>
                  <a:pt x="40" y="706"/>
                </a:lnTo>
                <a:lnTo>
                  <a:pt x="48" y="711"/>
                </a:lnTo>
                <a:lnTo>
                  <a:pt x="56" y="716"/>
                </a:lnTo>
                <a:lnTo>
                  <a:pt x="64" y="718"/>
                </a:lnTo>
                <a:lnTo>
                  <a:pt x="73" y="720"/>
                </a:lnTo>
                <a:lnTo>
                  <a:pt x="82" y="722"/>
                </a:lnTo>
                <a:lnTo>
                  <a:pt x="91" y="722"/>
                </a:lnTo>
                <a:lnTo>
                  <a:pt x="100" y="722"/>
                </a:lnTo>
                <a:lnTo>
                  <a:pt x="109" y="720"/>
                </a:lnTo>
                <a:lnTo>
                  <a:pt x="118" y="718"/>
                </a:lnTo>
                <a:lnTo>
                  <a:pt x="126" y="716"/>
                </a:lnTo>
                <a:lnTo>
                  <a:pt x="134" y="711"/>
                </a:lnTo>
                <a:lnTo>
                  <a:pt x="142" y="706"/>
                </a:lnTo>
                <a:lnTo>
                  <a:pt x="148" y="702"/>
                </a:lnTo>
                <a:lnTo>
                  <a:pt x="155" y="696"/>
                </a:lnTo>
                <a:lnTo>
                  <a:pt x="161" y="690"/>
                </a:lnTo>
                <a:lnTo>
                  <a:pt x="165" y="683"/>
                </a:lnTo>
                <a:lnTo>
                  <a:pt x="170" y="675"/>
                </a:lnTo>
                <a:lnTo>
                  <a:pt x="174" y="667"/>
                </a:lnTo>
                <a:lnTo>
                  <a:pt x="177" y="659"/>
                </a:lnTo>
                <a:lnTo>
                  <a:pt x="179" y="650"/>
                </a:lnTo>
                <a:lnTo>
                  <a:pt x="181" y="641"/>
                </a:lnTo>
                <a:lnTo>
                  <a:pt x="181" y="632"/>
                </a:lnTo>
                <a:lnTo>
                  <a:pt x="181" y="623"/>
                </a:lnTo>
                <a:lnTo>
                  <a:pt x="180" y="615"/>
                </a:lnTo>
                <a:lnTo>
                  <a:pt x="178" y="607"/>
                </a:lnTo>
                <a:lnTo>
                  <a:pt x="174" y="599"/>
                </a:lnTo>
                <a:lnTo>
                  <a:pt x="171" y="591"/>
                </a:lnTo>
                <a:lnTo>
                  <a:pt x="168" y="585"/>
                </a:lnTo>
                <a:lnTo>
                  <a:pt x="163" y="578"/>
                </a:lnTo>
                <a:lnTo>
                  <a:pt x="157" y="571"/>
                </a:lnTo>
                <a:lnTo>
                  <a:pt x="305" y="424"/>
                </a:lnTo>
                <a:lnTo>
                  <a:pt x="316" y="430"/>
                </a:lnTo>
                <a:lnTo>
                  <a:pt x="328" y="433"/>
                </a:lnTo>
                <a:lnTo>
                  <a:pt x="314" y="457"/>
                </a:lnTo>
                <a:lnTo>
                  <a:pt x="303" y="483"/>
                </a:lnTo>
                <a:lnTo>
                  <a:pt x="294" y="510"/>
                </a:lnTo>
                <a:lnTo>
                  <a:pt x="286" y="538"/>
                </a:lnTo>
                <a:lnTo>
                  <a:pt x="279" y="568"/>
                </a:lnTo>
                <a:lnTo>
                  <a:pt x="275" y="598"/>
                </a:lnTo>
                <a:lnTo>
                  <a:pt x="273" y="630"/>
                </a:lnTo>
                <a:lnTo>
                  <a:pt x="271" y="662"/>
                </a:lnTo>
                <a:lnTo>
                  <a:pt x="271" y="753"/>
                </a:lnTo>
                <a:lnTo>
                  <a:pt x="226" y="753"/>
                </a:lnTo>
                <a:lnTo>
                  <a:pt x="223" y="753"/>
                </a:lnTo>
                <a:lnTo>
                  <a:pt x="221" y="754"/>
                </a:lnTo>
                <a:lnTo>
                  <a:pt x="218" y="755"/>
                </a:lnTo>
                <a:lnTo>
                  <a:pt x="216" y="757"/>
                </a:lnTo>
                <a:lnTo>
                  <a:pt x="214" y="760"/>
                </a:lnTo>
                <a:lnTo>
                  <a:pt x="213" y="762"/>
                </a:lnTo>
                <a:lnTo>
                  <a:pt x="212" y="764"/>
                </a:lnTo>
                <a:lnTo>
                  <a:pt x="212" y="767"/>
                </a:lnTo>
                <a:lnTo>
                  <a:pt x="212" y="888"/>
                </a:lnTo>
                <a:lnTo>
                  <a:pt x="212" y="891"/>
                </a:lnTo>
                <a:lnTo>
                  <a:pt x="213" y="894"/>
                </a:lnTo>
                <a:lnTo>
                  <a:pt x="214" y="896"/>
                </a:lnTo>
                <a:lnTo>
                  <a:pt x="216" y="898"/>
                </a:lnTo>
                <a:lnTo>
                  <a:pt x="218" y="901"/>
                </a:lnTo>
                <a:lnTo>
                  <a:pt x="221" y="902"/>
                </a:lnTo>
                <a:lnTo>
                  <a:pt x="223" y="903"/>
                </a:lnTo>
                <a:lnTo>
                  <a:pt x="226" y="903"/>
                </a:lnTo>
                <a:lnTo>
                  <a:pt x="347" y="903"/>
                </a:lnTo>
                <a:lnTo>
                  <a:pt x="349" y="903"/>
                </a:lnTo>
                <a:lnTo>
                  <a:pt x="353" y="902"/>
                </a:lnTo>
                <a:lnTo>
                  <a:pt x="355" y="901"/>
                </a:lnTo>
                <a:lnTo>
                  <a:pt x="357" y="898"/>
                </a:lnTo>
                <a:lnTo>
                  <a:pt x="360" y="896"/>
                </a:lnTo>
                <a:lnTo>
                  <a:pt x="361" y="894"/>
                </a:lnTo>
                <a:lnTo>
                  <a:pt x="362" y="891"/>
                </a:lnTo>
                <a:lnTo>
                  <a:pt x="362" y="888"/>
                </a:lnTo>
                <a:lnTo>
                  <a:pt x="362" y="767"/>
                </a:lnTo>
                <a:lnTo>
                  <a:pt x="362" y="764"/>
                </a:lnTo>
                <a:lnTo>
                  <a:pt x="361" y="762"/>
                </a:lnTo>
                <a:lnTo>
                  <a:pt x="360" y="760"/>
                </a:lnTo>
                <a:lnTo>
                  <a:pt x="357" y="757"/>
                </a:lnTo>
                <a:lnTo>
                  <a:pt x="355" y="755"/>
                </a:lnTo>
                <a:lnTo>
                  <a:pt x="353" y="754"/>
                </a:lnTo>
                <a:lnTo>
                  <a:pt x="349" y="753"/>
                </a:lnTo>
                <a:lnTo>
                  <a:pt x="347" y="753"/>
                </a:lnTo>
                <a:lnTo>
                  <a:pt x="302" y="753"/>
                </a:lnTo>
                <a:lnTo>
                  <a:pt x="302" y="662"/>
                </a:lnTo>
                <a:lnTo>
                  <a:pt x="303" y="629"/>
                </a:lnTo>
                <a:lnTo>
                  <a:pt x="305" y="597"/>
                </a:lnTo>
                <a:lnTo>
                  <a:pt x="310" y="566"/>
                </a:lnTo>
                <a:lnTo>
                  <a:pt x="317" y="537"/>
                </a:lnTo>
                <a:lnTo>
                  <a:pt x="326" y="509"/>
                </a:lnTo>
                <a:lnTo>
                  <a:pt x="336" y="482"/>
                </a:lnTo>
                <a:lnTo>
                  <a:pt x="343" y="469"/>
                </a:lnTo>
                <a:lnTo>
                  <a:pt x="348" y="457"/>
                </a:lnTo>
                <a:lnTo>
                  <a:pt x="355" y="446"/>
                </a:lnTo>
                <a:lnTo>
                  <a:pt x="363" y="434"/>
                </a:lnTo>
                <a:lnTo>
                  <a:pt x="373" y="431"/>
                </a:lnTo>
                <a:lnTo>
                  <a:pt x="383" y="426"/>
                </a:lnTo>
                <a:lnTo>
                  <a:pt x="393" y="420"/>
                </a:lnTo>
                <a:lnTo>
                  <a:pt x="401" y="413"/>
                </a:lnTo>
                <a:lnTo>
                  <a:pt x="408" y="404"/>
                </a:lnTo>
                <a:lnTo>
                  <a:pt x="414" y="395"/>
                </a:lnTo>
                <a:lnTo>
                  <a:pt x="418" y="383"/>
                </a:lnTo>
                <a:lnTo>
                  <a:pt x="421" y="372"/>
                </a:lnTo>
                <a:lnTo>
                  <a:pt x="433" y="364"/>
                </a:lnTo>
                <a:lnTo>
                  <a:pt x="445" y="356"/>
                </a:lnTo>
                <a:lnTo>
                  <a:pt x="458" y="348"/>
                </a:lnTo>
                <a:lnTo>
                  <a:pt x="471" y="342"/>
                </a:lnTo>
                <a:lnTo>
                  <a:pt x="485" y="335"/>
                </a:lnTo>
                <a:lnTo>
                  <a:pt x="498" y="329"/>
                </a:lnTo>
                <a:lnTo>
                  <a:pt x="513" y="324"/>
                </a:lnTo>
                <a:lnTo>
                  <a:pt x="529" y="319"/>
                </a:lnTo>
                <a:lnTo>
                  <a:pt x="544" y="315"/>
                </a:lnTo>
                <a:lnTo>
                  <a:pt x="559" y="311"/>
                </a:lnTo>
                <a:lnTo>
                  <a:pt x="576" y="308"/>
                </a:lnTo>
                <a:lnTo>
                  <a:pt x="593" y="306"/>
                </a:lnTo>
                <a:lnTo>
                  <a:pt x="610" y="303"/>
                </a:lnTo>
                <a:lnTo>
                  <a:pt x="627" y="302"/>
                </a:lnTo>
                <a:lnTo>
                  <a:pt x="645" y="301"/>
                </a:lnTo>
                <a:lnTo>
                  <a:pt x="663" y="301"/>
                </a:lnTo>
                <a:lnTo>
                  <a:pt x="754" y="301"/>
                </a:lnTo>
                <a:lnTo>
                  <a:pt x="754" y="346"/>
                </a:lnTo>
                <a:lnTo>
                  <a:pt x="754" y="348"/>
                </a:lnTo>
                <a:lnTo>
                  <a:pt x="755" y="352"/>
                </a:lnTo>
                <a:lnTo>
                  <a:pt x="756" y="354"/>
                </a:lnTo>
                <a:lnTo>
                  <a:pt x="758" y="356"/>
                </a:lnTo>
                <a:lnTo>
                  <a:pt x="761" y="359"/>
                </a:lnTo>
                <a:lnTo>
                  <a:pt x="763" y="360"/>
                </a:lnTo>
                <a:lnTo>
                  <a:pt x="765" y="361"/>
                </a:lnTo>
                <a:lnTo>
                  <a:pt x="768" y="361"/>
                </a:lnTo>
                <a:lnTo>
                  <a:pt x="889" y="361"/>
                </a:lnTo>
                <a:lnTo>
                  <a:pt x="892" y="361"/>
                </a:lnTo>
                <a:lnTo>
                  <a:pt x="895" y="360"/>
                </a:lnTo>
                <a:lnTo>
                  <a:pt x="897" y="359"/>
                </a:lnTo>
                <a:lnTo>
                  <a:pt x="899" y="356"/>
                </a:lnTo>
                <a:lnTo>
                  <a:pt x="902" y="354"/>
                </a:lnTo>
                <a:lnTo>
                  <a:pt x="903" y="352"/>
                </a:lnTo>
                <a:lnTo>
                  <a:pt x="904" y="348"/>
                </a:lnTo>
                <a:lnTo>
                  <a:pt x="904" y="346"/>
                </a:lnTo>
                <a:lnTo>
                  <a:pt x="904" y="225"/>
                </a:lnTo>
                <a:lnTo>
                  <a:pt x="904" y="222"/>
                </a:lnTo>
                <a:lnTo>
                  <a:pt x="903" y="220"/>
                </a:lnTo>
                <a:lnTo>
                  <a:pt x="902" y="217"/>
                </a:lnTo>
                <a:lnTo>
                  <a:pt x="899" y="215"/>
                </a:lnTo>
                <a:lnTo>
                  <a:pt x="897" y="213"/>
                </a:lnTo>
                <a:lnTo>
                  <a:pt x="895" y="212"/>
                </a:lnTo>
                <a:lnTo>
                  <a:pt x="892" y="211"/>
                </a:lnTo>
                <a:lnTo>
                  <a:pt x="889" y="211"/>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fr-FR" dirty="0"/>
          </a:p>
        </p:txBody>
      </p:sp>
      <p:grpSp>
        <p:nvGrpSpPr>
          <p:cNvPr id="36" name="Groupe 35" descr="Icône de personne et d’engrenage ">
            <a:extLst>
              <a:ext uri="{FF2B5EF4-FFF2-40B4-BE49-F238E27FC236}">
                <a16:creationId xmlns:a16="http://schemas.microsoft.com/office/drawing/2014/main" id="{ECC5F635-1712-4572-A9EC-F94E2199DDBD}"/>
              </a:ext>
            </a:extLst>
          </p:cNvPr>
          <p:cNvGrpSpPr/>
          <p:nvPr/>
        </p:nvGrpSpPr>
        <p:grpSpPr>
          <a:xfrm>
            <a:off x="7133464" y="5355478"/>
            <a:ext cx="338073" cy="339996"/>
            <a:chOff x="6450013" y="5349875"/>
            <a:chExt cx="279399" cy="280988"/>
          </a:xfrm>
          <a:solidFill>
            <a:schemeClr val="bg1"/>
          </a:solidFill>
        </p:grpSpPr>
        <p:sp>
          <p:nvSpPr>
            <p:cNvPr id="37" name="Forme libre 3673">
              <a:extLst>
                <a:ext uri="{FF2B5EF4-FFF2-40B4-BE49-F238E27FC236}">
                  <a16:creationId xmlns:a16="http://schemas.microsoft.com/office/drawing/2014/main" id="{D1391604-D4EC-48A8-AE57-EDF194392FB1}"/>
                </a:ext>
              </a:extLst>
            </p:cNvPr>
            <p:cNvSpPr>
              <a:spLocks/>
            </p:cNvSpPr>
            <p:nvPr/>
          </p:nvSpPr>
          <p:spPr bwMode="auto">
            <a:xfrm>
              <a:off x="6450013" y="5349875"/>
              <a:ext cx="182562" cy="238125"/>
            </a:xfrm>
            <a:custGeom>
              <a:avLst/>
              <a:gdLst>
                <a:gd name="T0" fmla="*/ 379 w 459"/>
                <a:gd name="T1" fmla="*/ 550 h 602"/>
                <a:gd name="T2" fmla="*/ 380 w 459"/>
                <a:gd name="T3" fmla="*/ 519 h 602"/>
                <a:gd name="T4" fmla="*/ 345 w 459"/>
                <a:gd name="T5" fmla="*/ 495 h 602"/>
                <a:gd name="T6" fmla="*/ 397 w 459"/>
                <a:gd name="T7" fmla="*/ 400 h 602"/>
                <a:gd name="T8" fmla="*/ 408 w 459"/>
                <a:gd name="T9" fmla="*/ 395 h 602"/>
                <a:gd name="T10" fmla="*/ 450 w 459"/>
                <a:gd name="T11" fmla="*/ 406 h 602"/>
                <a:gd name="T12" fmla="*/ 412 w 459"/>
                <a:gd name="T13" fmla="*/ 384 h 602"/>
                <a:gd name="T14" fmla="*/ 376 w 459"/>
                <a:gd name="T15" fmla="*/ 370 h 602"/>
                <a:gd name="T16" fmla="*/ 361 w 459"/>
                <a:gd name="T17" fmla="*/ 307 h 602"/>
                <a:gd name="T18" fmla="*/ 379 w 459"/>
                <a:gd name="T19" fmla="*/ 288 h 602"/>
                <a:gd name="T20" fmla="*/ 397 w 459"/>
                <a:gd name="T21" fmla="*/ 252 h 602"/>
                <a:gd name="T22" fmla="*/ 406 w 459"/>
                <a:gd name="T23" fmla="*/ 214 h 602"/>
                <a:gd name="T24" fmla="*/ 415 w 459"/>
                <a:gd name="T25" fmla="*/ 202 h 602"/>
                <a:gd name="T26" fmla="*/ 420 w 459"/>
                <a:gd name="T27" fmla="*/ 183 h 602"/>
                <a:gd name="T28" fmla="*/ 416 w 459"/>
                <a:gd name="T29" fmla="*/ 152 h 602"/>
                <a:gd name="T30" fmla="*/ 412 w 459"/>
                <a:gd name="T31" fmla="*/ 121 h 602"/>
                <a:gd name="T32" fmla="*/ 420 w 459"/>
                <a:gd name="T33" fmla="*/ 78 h 602"/>
                <a:gd name="T34" fmla="*/ 415 w 459"/>
                <a:gd name="T35" fmla="*/ 45 h 602"/>
                <a:gd name="T36" fmla="*/ 403 w 459"/>
                <a:gd name="T37" fmla="*/ 27 h 602"/>
                <a:gd name="T38" fmla="*/ 382 w 459"/>
                <a:gd name="T39" fmla="*/ 15 h 602"/>
                <a:gd name="T40" fmla="*/ 341 w 459"/>
                <a:gd name="T41" fmla="*/ 3 h 602"/>
                <a:gd name="T42" fmla="*/ 291 w 459"/>
                <a:gd name="T43" fmla="*/ 0 h 602"/>
                <a:gd name="T44" fmla="*/ 245 w 459"/>
                <a:gd name="T45" fmla="*/ 9 h 602"/>
                <a:gd name="T46" fmla="*/ 213 w 459"/>
                <a:gd name="T47" fmla="*/ 27 h 602"/>
                <a:gd name="T48" fmla="*/ 201 w 459"/>
                <a:gd name="T49" fmla="*/ 42 h 602"/>
                <a:gd name="T50" fmla="*/ 181 w 459"/>
                <a:gd name="T51" fmla="*/ 44 h 602"/>
                <a:gd name="T52" fmla="*/ 163 w 459"/>
                <a:gd name="T53" fmla="*/ 56 h 602"/>
                <a:gd name="T54" fmla="*/ 155 w 459"/>
                <a:gd name="T55" fmla="*/ 87 h 602"/>
                <a:gd name="T56" fmla="*/ 164 w 459"/>
                <a:gd name="T57" fmla="*/ 138 h 602"/>
                <a:gd name="T58" fmla="*/ 159 w 459"/>
                <a:gd name="T59" fmla="*/ 144 h 602"/>
                <a:gd name="T60" fmla="*/ 150 w 459"/>
                <a:gd name="T61" fmla="*/ 162 h 602"/>
                <a:gd name="T62" fmla="*/ 149 w 459"/>
                <a:gd name="T63" fmla="*/ 184 h 602"/>
                <a:gd name="T64" fmla="*/ 154 w 459"/>
                <a:gd name="T65" fmla="*/ 201 h 602"/>
                <a:gd name="T66" fmla="*/ 163 w 459"/>
                <a:gd name="T67" fmla="*/ 214 h 602"/>
                <a:gd name="T68" fmla="*/ 169 w 459"/>
                <a:gd name="T69" fmla="*/ 237 h 602"/>
                <a:gd name="T70" fmla="*/ 179 w 459"/>
                <a:gd name="T71" fmla="*/ 271 h 602"/>
                <a:gd name="T72" fmla="*/ 203 w 459"/>
                <a:gd name="T73" fmla="*/ 306 h 602"/>
                <a:gd name="T74" fmla="*/ 215 w 459"/>
                <a:gd name="T75" fmla="*/ 364 h 602"/>
                <a:gd name="T76" fmla="*/ 171 w 459"/>
                <a:gd name="T77" fmla="*/ 381 h 602"/>
                <a:gd name="T78" fmla="*/ 106 w 459"/>
                <a:gd name="T79" fmla="*/ 401 h 602"/>
                <a:gd name="T80" fmla="*/ 46 w 459"/>
                <a:gd name="T81" fmla="*/ 428 h 602"/>
                <a:gd name="T82" fmla="*/ 22 w 459"/>
                <a:gd name="T83" fmla="*/ 449 h 602"/>
                <a:gd name="T84" fmla="*/ 10 w 459"/>
                <a:gd name="T85" fmla="*/ 479 h 602"/>
                <a:gd name="T86" fmla="*/ 2 w 459"/>
                <a:gd name="T87" fmla="*/ 540 h 602"/>
                <a:gd name="T88" fmla="*/ 1 w 459"/>
                <a:gd name="T89" fmla="*/ 594 h 602"/>
                <a:gd name="T90" fmla="*/ 11 w 459"/>
                <a:gd name="T91" fmla="*/ 602 h 602"/>
                <a:gd name="T92" fmla="*/ 345 w 459"/>
                <a:gd name="T93" fmla="*/ 589 h 602"/>
                <a:gd name="T94" fmla="*/ 352 w 459"/>
                <a:gd name="T95" fmla="*/ 577 h 6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59" h="602">
                  <a:moveTo>
                    <a:pt x="352" y="577"/>
                  </a:moveTo>
                  <a:lnTo>
                    <a:pt x="380" y="560"/>
                  </a:lnTo>
                  <a:lnTo>
                    <a:pt x="379" y="550"/>
                  </a:lnTo>
                  <a:lnTo>
                    <a:pt x="379" y="540"/>
                  </a:lnTo>
                  <a:lnTo>
                    <a:pt x="379" y="530"/>
                  </a:lnTo>
                  <a:lnTo>
                    <a:pt x="380" y="519"/>
                  </a:lnTo>
                  <a:lnTo>
                    <a:pt x="352" y="503"/>
                  </a:lnTo>
                  <a:lnTo>
                    <a:pt x="348" y="499"/>
                  </a:lnTo>
                  <a:lnTo>
                    <a:pt x="345" y="495"/>
                  </a:lnTo>
                  <a:lnTo>
                    <a:pt x="345" y="490"/>
                  </a:lnTo>
                  <a:lnTo>
                    <a:pt x="346" y="486"/>
                  </a:lnTo>
                  <a:lnTo>
                    <a:pt x="397" y="400"/>
                  </a:lnTo>
                  <a:lnTo>
                    <a:pt x="399" y="397"/>
                  </a:lnTo>
                  <a:lnTo>
                    <a:pt x="403" y="395"/>
                  </a:lnTo>
                  <a:lnTo>
                    <a:pt x="408" y="395"/>
                  </a:lnTo>
                  <a:lnTo>
                    <a:pt x="413" y="396"/>
                  </a:lnTo>
                  <a:lnTo>
                    <a:pt x="441" y="413"/>
                  </a:lnTo>
                  <a:lnTo>
                    <a:pt x="450" y="406"/>
                  </a:lnTo>
                  <a:lnTo>
                    <a:pt x="459" y="401"/>
                  </a:lnTo>
                  <a:lnTo>
                    <a:pt x="424" y="388"/>
                  </a:lnTo>
                  <a:lnTo>
                    <a:pt x="412" y="384"/>
                  </a:lnTo>
                  <a:lnTo>
                    <a:pt x="400" y="379"/>
                  </a:lnTo>
                  <a:lnTo>
                    <a:pt x="389" y="375"/>
                  </a:lnTo>
                  <a:lnTo>
                    <a:pt x="376" y="370"/>
                  </a:lnTo>
                  <a:lnTo>
                    <a:pt x="368" y="368"/>
                  </a:lnTo>
                  <a:lnTo>
                    <a:pt x="361" y="364"/>
                  </a:lnTo>
                  <a:lnTo>
                    <a:pt x="361" y="307"/>
                  </a:lnTo>
                  <a:lnTo>
                    <a:pt x="366" y="302"/>
                  </a:lnTo>
                  <a:lnTo>
                    <a:pt x="372" y="297"/>
                  </a:lnTo>
                  <a:lnTo>
                    <a:pt x="379" y="288"/>
                  </a:lnTo>
                  <a:lnTo>
                    <a:pt x="385" y="279"/>
                  </a:lnTo>
                  <a:lnTo>
                    <a:pt x="391" y="266"/>
                  </a:lnTo>
                  <a:lnTo>
                    <a:pt x="397" y="252"/>
                  </a:lnTo>
                  <a:lnTo>
                    <a:pt x="400" y="235"/>
                  </a:lnTo>
                  <a:lnTo>
                    <a:pt x="402" y="216"/>
                  </a:lnTo>
                  <a:lnTo>
                    <a:pt x="406" y="214"/>
                  </a:lnTo>
                  <a:lnTo>
                    <a:pt x="409" y="211"/>
                  </a:lnTo>
                  <a:lnTo>
                    <a:pt x="412" y="207"/>
                  </a:lnTo>
                  <a:lnTo>
                    <a:pt x="415" y="202"/>
                  </a:lnTo>
                  <a:lnTo>
                    <a:pt x="417" y="197"/>
                  </a:lnTo>
                  <a:lnTo>
                    <a:pt x="418" y="191"/>
                  </a:lnTo>
                  <a:lnTo>
                    <a:pt x="420" y="183"/>
                  </a:lnTo>
                  <a:lnTo>
                    <a:pt x="420" y="175"/>
                  </a:lnTo>
                  <a:lnTo>
                    <a:pt x="420" y="164"/>
                  </a:lnTo>
                  <a:lnTo>
                    <a:pt x="416" y="152"/>
                  </a:lnTo>
                  <a:lnTo>
                    <a:pt x="412" y="144"/>
                  </a:lnTo>
                  <a:lnTo>
                    <a:pt x="406" y="137"/>
                  </a:lnTo>
                  <a:lnTo>
                    <a:pt x="412" y="121"/>
                  </a:lnTo>
                  <a:lnTo>
                    <a:pt x="417" y="101"/>
                  </a:lnTo>
                  <a:lnTo>
                    <a:pt x="420" y="89"/>
                  </a:lnTo>
                  <a:lnTo>
                    <a:pt x="420" y="78"/>
                  </a:lnTo>
                  <a:lnTo>
                    <a:pt x="420" y="65"/>
                  </a:lnTo>
                  <a:lnTo>
                    <a:pt x="417" y="53"/>
                  </a:lnTo>
                  <a:lnTo>
                    <a:pt x="415" y="45"/>
                  </a:lnTo>
                  <a:lnTo>
                    <a:pt x="412" y="39"/>
                  </a:lnTo>
                  <a:lnTo>
                    <a:pt x="407" y="34"/>
                  </a:lnTo>
                  <a:lnTo>
                    <a:pt x="403" y="27"/>
                  </a:lnTo>
                  <a:lnTo>
                    <a:pt x="397" y="24"/>
                  </a:lnTo>
                  <a:lnTo>
                    <a:pt x="390" y="18"/>
                  </a:lnTo>
                  <a:lnTo>
                    <a:pt x="382" y="15"/>
                  </a:lnTo>
                  <a:lnTo>
                    <a:pt x="376" y="12"/>
                  </a:lnTo>
                  <a:lnTo>
                    <a:pt x="359" y="7"/>
                  </a:lnTo>
                  <a:lnTo>
                    <a:pt x="341" y="3"/>
                  </a:lnTo>
                  <a:lnTo>
                    <a:pt x="325" y="0"/>
                  </a:lnTo>
                  <a:lnTo>
                    <a:pt x="307" y="0"/>
                  </a:lnTo>
                  <a:lnTo>
                    <a:pt x="291" y="0"/>
                  </a:lnTo>
                  <a:lnTo>
                    <a:pt x="276" y="2"/>
                  </a:lnTo>
                  <a:lnTo>
                    <a:pt x="260" y="6"/>
                  </a:lnTo>
                  <a:lnTo>
                    <a:pt x="245" y="9"/>
                  </a:lnTo>
                  <a:lnTo>
                    <a:pt x="231" y="16"/>
                  </a:lnTo>
                  <a:lnTo>
                    <a:pt x="218" y="22"/>
                  </a:lnTo>
                  <a:lnTo>
                    <a:pt x="213" y="27"/>
                  </a:lnTo>
                  <a:lnTo>
                    <a:pt x="209" y="31"/>
                  </a:lnTo>
                  <a:lnTo>
                    <a:pt x="204" y="36"/>
                  </a:lnTo>
                  <a:lnTo>
                    <a:pt x="201" y="42"/>
                  </a:lnTo>
                  <a:lnTo>
                    <a:pt x="194" y="42"/>
                  </a:lnTo>
                  <a:lnTo>
                    <a:pt x="187" y="43"/>
                  </a:lnTo>
                  <a:lnTo>
                    <a:pt x="181" y="44"/>
                  </a:lnTo>
                  <a:lnTo>
                    <a:pt x="176" y="45"/>
                  </a:lnTo>
                  <a:lnTo>
                    <a:pt x="168" y="51"/>
                  </a:lnTo>
                  <a:lnTo>
                    <a:pt x="163" y="56"/>
                  </a:lnTo>
                  <a:lnTo>
                    <a:pt x="158" y="65"/>
                  </a:lnTo>
                  <a:lnTo>
                    <a:pt x="155" y="75"/>
                  </a:lnTo>
                  <a:lnTo>
                    <a:pt x="155" y="87"/>
                  </a:lnTo>
                  <a:lnTo>
                    <a:pt x="155" y="98"/>
                  </a:lnTo>
                  <a:lnTo>
                    <a:pt x="159" y="120"/>
                  </a:lnTo>
                  <a:lnTo>
                    <a:pt x="164" y="138"/>
                  </a:lnTo>
                  <a:lnTo>
                    <a:pt x="164" y="139"/>
                  </a:lnTo>
                  <a:lnTo>
                    <a:pt x="164" y="139"/>
                  </a:lnTo>
                  <a:lnTo>
                    <a:pt x="159" y="144"/>
                  </a:lnTo>
                  <a:lnTo>
                    <a:pt x="154" y="151"/>
                  </a:lnTo>
                  <a:lnTo>
                    <a:pt x="151" y="156"/>
                  </a:lnTo>
                  <a:lnTo>
                    <a:pt x="150" y="162"/>
                  </a:lnTo>
                  <a:lnTo>
                    <a:pt x="149" y="170"/>
                  </a:lnTo>
                  <a:lnTo>
                    <a:pt x="149" y="176"/>
                  </a:lnTo>
                  <a:lnTo>
                    <a:pt x="149" y="184"/>
                  </a:lnTo>
                  <a:lnTo>
                    <a:pt x="150" y="191"/>
                  </a:lnTo>
                  <a:lnTo>
                    <a:pt x="151" y="196"/>
                  </a:lnTo>
                  <a:lnTo>
                    <a:pt x="154" y="201"/>
                  </a:lnTo>
                  <a:lnTo>
                    <a:pt x="156" y="206"/>
                  </a:lnTo>
                  <a:lnTo>
                    <a:pt x="159" y="210"/>
                  </a:lnTo>
                  <a:lnTo>
                    <a:pt x="163" y="214"/>
                  </a:lnTo>
                  <a:lnTo>
                    <a:pt x="167" y="216"/>
                  </a:lnTo>
                  <a:lnTo>
                    <a:pt x="168" y="227"/>
                  </a:lnTo>
                  <a:lnTo>
                    <a:pt x="169" y="237"/>
                  </a:lnTo>
                  <a:lnTo>
                    <a:pt x="172" y="246"/>
                  </a:lnTo>
                  <a:lnTo>
                    <a:pt x="174" y="255"/>
                  </a:lnTo>
                  <a:lnTo>
                    <a:pt x="179" y="271"/>
                  </a:lnTo>
                  <a:lnTo>
                    <a:pt x="187" y="286"/>
                  </a:lnTo>
                  <a:lnTo>
                    <a:pt x="195" y="297"/>
                  </a:lnTo>
                  <a:lnTo>
                    <a:pt x="203" y="306"/>
                  </a:lnTo>
                  <a:lnTo>
                    <a:pt x="210" y="314"/>
                  </a:lnTo>
                  <a:lnTo>
                    <a:pt x="215" y="319"/>
                  </a:lnTo>
                  <a:lnTo>
                    <a:pt x="215" y="364"/>
                  </a:lnTo>
                  <a:lnTo>
                    <a:pt x="201" y="369"/>
                  </a:lnTo>
                  <a:lnTo>
                    <a:pt x="186" y="375"/>
                  </a:lnTo>
                  <a:lnTo>
                    <a:pt x="171" y="381"/>
                  </a:lnTo>
                  <a:lnTo>
                    <a:pt x="155" y="384"/>
                  </a:lnTo>
                  <a:lnTo>
                    <a:pt x="129" y="393"/>
                  </a:lnTo>
                  <a:lnTo>
                    <a:pt x="106" y="401"/>
                  </a:lnTo>
                  <a:lnTo>
                    <a:pt x="83" y="410"/>
                  </a:lnTo>
                  <a:lnTo>
                    <a:pt x="64" y="419"/>
                  </a:lnTo>
                  <a:lnTo>
                    <a:pt x="46" y="428"/>
                  </a:lnTo>
                  <a:lnTo>
                    <a:pt x="32" y="438"/>
                  </a:lnTo>
                  <a:lnTo>
                    <a:pt x="27" y="444"/>
                  </a:lnTo>
                  <a:lnTo>
                    <a:pt x="22" y="449"/>
                  </a:lnTo>
                  <a:lnTo>
                    <a:pt x="18" y="455"/>
                  </a:lnTo>
                  <a:lnTo>
                    <a:pt x="15" y="460"/>
                  </a:lnTo>
                  <a:lnTo>
                    <a:pt x="10" y="479"/>
                  </a:lnTo>
                  <a:lnTo>
                    <a:pt x="6" y="499"/>
                  </a:lnTo>
                  <a:lnTo>
                    <a:pt x="4" y="521"/>
                  </a:lnTo>
                  <a:lnTo>
                    <a:pt x="2" y="540"/>
                  </a:lnTo>
                  <a:lnTo>
                    <a:pt x="0" y="573"/>
                  </a:lnTo>
                  <a:lnTo>
                    <a:pt x="0" y="589"/>
                  </a:lnTo>
                  <a:lnTo>
                    <a:pt x="1" y="594"/>
                  </a:lnTo>
                  <a:lnTo>
                    <a:pt x="4" y="598"/>
                  </a:lnTo>
                  <a:lnTo>
                    <a:pt x="7" y="600"/>
                  </a:lnTo>
                  <a:lnTo>
                    <a:pt x="11" y="602"/>
                  </a:lnTo>
                  <a:lnTo>
                    <a:pt x="350" y="602"/>
                  </a:lnTo>
                  <a:lnTo>
                    <a:pt x="346" y="594"/>
                  </a:lnTo>
                  <a:lnTo>
                    <a:pt x="345" y="589"/>
                  </a:lnTo>
                  <a:lnTo>
                    <a:pt x="345" y="585"/>
                  </a:lnTo>
                  <a:lnTo>
                    <a:pt x="348" y="581"/>
                  </a:lnTo>
                  <a:lnTo>
                    <a:pt x="352" y="57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fr-FR" dirty="0"/>
            </a:p>
          </p:txBody>
        </p:sp>
        <p:sp>
          <p:nvSpPr>
            <p:cNvPr id="38" name="Forme libre 3674">
              <a:extLst>
                <a:ext uri="{FF2B5EF4-FFF2-40B4-BE49-F238E27FC236}">
                  <a16:creationId xmlns:a16="http://schemas.microsoft.com/office/drawing/2014/main" id="{44A4D0F8-0767-41BC-BE62-0AED99EC8B25}"/>
                </a:ext>
              </a:extLst>
            </p:cNvPr>
            <p:cNvSpPr>
              <a:spLocks noEditPoints="1"/>
            </p:cNvSpPr>
            <p:nvPr/>
          </p:nvSpPr>
          <p:spPr bwMode="auto">
            <a:xfrm>
              <a:off x="6597650" y="5497513"/>
              <a:ext cx="131762" cy="133350"/>
            </a:xfrm>
            <a:custGeom>
              <a:avLst/>
              <a:gdLst>
                <a:gd name="T0" fmla="*/ 151 w 332"/>
                <a:gd name="T1" fmla="*/ 243 h 336"/>
                <a:gd name="T2" fmla="*/ 129 w 332"/>
                <a:gd name="T3" fmla="*/ 235 h 336"/>
                <a:gd name="T4" fmla="*/ 111 w 332"/>
                <a:gd name="T5" fmla="*/ 222 h 336"/>
                <a:gd name="T6" fmla="*/ 97 w 332"/>
                <a:gd name="T7" fmla="*/ 204 h 336"/>
                <a:gd name="T8" fmla="*/ 89 w 332"/>
                <a:gd name="T9" fmla="*/ 182 h 336"/>
                <a:gd name="T10" fmla="*/ 88 w 332"/>
                <a:gd name="T11" fmla="*/ 159 h 336"/>
                <a:gd name="T12" fmla="*/ 94 w 332"/>
                <a:gd name="T13" fmla="*/ 136 h 336"/>
                <a:gd name="T14" fmla="*/ 106 w 332"/>
                <a:gd name="T15" fmla="*/ 117 h 336"/>
                <a:gd name="T16" fmla="*/ 122 w 332"/>
                <a:gd name="T17" fmla="*/ 103 h 336"/>
                <a:gd name="T18" fmla="*/ 143 w 332"/>
                <a:gd name="T19" fmla="*/ 92 h 336"/>
                <a:gd name="T20" fmla="*/ 166 w 332"/>
                <a:gd name="T21" fmla="*/ 89 h 336"/>
                <a:gd name="T22" fmla="*/ 189 w 332"/>
                <a:gd name="T23" fmla="*/ 92 h 336"/>
                <a:gd name="T24" fmla="*/ 210 w 332"/>
                <a:gd name="T25" fmla="*/ 103 h 336"/>
                <a:gd name="T26" fmla="*/ 226 w 332"/>
                <a:gd name="T27" fmla="*/ 117 h 336"/>
                <a:gd name="T28" fmla="*/ 238 w 332"/>
                <a:gd name="T29" fmla="*/ 136 h 336"/>
                <a:gd name="T30" fmla="*/ 243 w 332"/>
                <a:gd name="T31" fmla="*/ 159 h 336"/>
                <a:gd name="T32" fmla="*/ 242 w 332"/>
                <a:gd name="T33" fmla="*/ 182 h 336"/>
                <a:gd name="T34" fmla="*/ 234 w 332"/>
                <a:gd name="T35" fmla="*/ 204 h 336"/>
                <a:gd name="T36" fmla="*/ 221 w 332"/>
                <a:gd name="T37" fmla="*/ 222 h 336"/>
                <a:gd name="T38" fmla="*/ 203 w 332"/>
                <a:gd name="T39" fmla="*/ 235 h 336"/>
                <a:gd name="T40" fmla="*/ 181 w 332"/>
                <a:gd name="T41" fmla="*/ 243 h 336"/>
                <a:gd name="T42" fmla="*/ 306 w 332"/>
                <a:gd name="T43" fmla="*/ 204 h 336"/>
                <a:gd name="T44" fmla="*/ 300 w 332"/>
                <a:gd name="T45" fmla="*/ 195 h 336"/>
                <a:gd name="T46" fmla="*/ 302 w 332"/>
                <a:gd name="T47" fmla="*/ 167 h 336"/>
                <a:gd name="T48" fmla="*/ 300 w 332"/>
                <a:gd name="T49" fmla="*/ 139 h 336"/>
                <a:gd name="T50" fmla="*/ 306 w 332"/>
                <a:gd name="T51" fmla="*/ 130 h 336"/>
                <a:gd name="T52" fmla="*/ 269 w 332"/>
                <a:gd name="T53" fmla="*/ 64 h 336"/>
                <a:gd name="T54" fmla="*/ 257 w 332"/>
                <a:gd name="T55" fmla="*/ 65 h 336"/>
                <a:gd name="T56" fmla="*/ 242 w 332"/>
                <a:gd name="T57" fmla="*/ 53 h 336"/>
                <a:gd name="T58" fmla="*/ 215 w 332"/>
                <a:gd name="T59" fmla="*/ 35 h 336"/>
                <a:gd name="T60" fmla="*/ 207 w 332"/>
                <a:gd name="T61" fmla="*/ 27 h 336"/>
                <a:gd name="T62" fmla="*/ 135 w 332"/>
                <a:gd name="T63" fmla="*/ 0 h 336"/>
                <a:gd name="T64" fmla="*/ 133 w 332"/>
                <a:gd name="T65" fmla="*/ 31 h 336"/>
                <a:gd name="T66" fmla="*/ 113 w 332"/>
                <a:gd name="T67" fmla="*/ 41 h 336"/>
                <a:gd name="T68" fmla="*/ 77 w 332"/>
                <a:gd name="T69" fmla="*/ 63 h 336"/>
                <a:gd name="T70" fmla="*/ 67 w 332"/>
                <a:gd name="T71" fmla="*/ 65 h 336"/>
                <a:gd name="T72" fmla="*/ 0 w 332"/>
                <a:gd name="T73" fmla="*/ 114 h 336"/>
                <a:gd name="T74" fmla="*/ 31 w 332"/>
                <a:gd name="T75" fmla="*/ 135 h 336"/>
                <a:gd name="T76" fmla="*/ 30 w 332"/>
                <a:gd name="T77" fmla="*/ 154 h 336"/>
                <a:gd name="T78" fmla="*/ 31 w 332"/>
                <a:gd name="T79" fmla="*/ 191 h 336"/>
                <a:gd name="T80" fmla="*/ 29 w 332"/>
                <a:gd name="T81" fmla="*/ 202 h 336"/>
                <a:gd name="T82" fmla="*/ 38 w 332"/>
                <a:gd name="T83" fmla="*/ 284 h 336"/>
                <a:gd name="T84" fmla="*/ 71 w 332"/>
                <a:gd name="T85" fmla="*/ 267 h 336"/>
                <a:gd name="T86" fmla="*/ 89 w 332"/>
                <a:gd name="T87" fmla="*/ 279 h 336"/>
                <a:gd name="T88" fmla="*/ 139 w 332"/>
                <a:gd name="T89" fmla="*/ 300 h 336"/>
                <a:gd name="T90" fmla="*/ 146 w 332"/>
                <a:gd name="T91" fmla="*/ 308 h 336"/>
                <a:gd name="T92" fmla="*/ 207 w 332"/>
                <a:gd name="T93" fmla="*/ 336 h 336"/>
                <a:gd name="T94" fmla="*/ 208 w 332"/>
                <a:gd name="T95" fmla="*/ 306 h 336"/>
                <a:gd name="T96" fmla="*/ 223 w 332"/>
                <a:gd name="T97" fmla="*/ 297 h 336"/>
                <a:gd name="T98" fmla="*/ 246 w 332"/>
                <a:gd name="T99" fmla="*/ 279 h 336"/>
                <a:gd name="T100" fmla="*/ 257 w 332"/>
                <a:gd name="T101" fmla="*/ 268 h 336"/>
                <a:gd name="T102" fmla="*/ 269 w 332"/>
                <a:gd name="T103" fmla="*/ 270 h 336"/>
                <a:gd name="T104" fmla="*/ 306 w 332"/>
                <a:gd name="T105" fmla="*/ 204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32" h="336">
                  <a:moveTo>
                    <a:pt x="166" y="245"/>
                  </a:moveTo>
                  <a:lnTo>
                    <a:pt x="158" y="244"/>
                  </a:lnTo>
                  <a:lnTo>
                    <a:pt x="151" y="243"/>
                  </a:lnTo>
                  <a:lnTo>
                    <a:pt x="143" y="241"/>
                  </a:lnTo>
                  <a:lnTo>
                    <a:pt x="135" y="239"/>
                  </a:lnTo>
                  <a:lnTo>
                    <a:pt x="129" y="235"/>
                  </a:lnTo>
                  <a:lnTo>
                    <a:pt x="122" y="231"/>
                  </a:lnTo>
                  <a:lnTo>
                    <a:pt x="116" y="227"/>
                  </a:lnTo>
                  <a:lnTo>
                    <a:pt x="111" y="222"/>
                  </a:lnTo>
                  <a:lnTo>
                    <a:pt x="106" y="217"/>
                  </a:lnTo>
                  <a:lnTo>
                    <a:pt x="101" y="211"/>
                  </a:lnTo>
                  <a:lnTo>
                    <a:pt x="97" y="204"/>
                  </a:lnTo>
                  <a:lnTo>
                    <a:pt x="94" y="198"/>
                  </a:lnTo>
                  <a:lnTo>
                    <a:pt x="92" y="190"/>
                  </a:lnTo>
                  <a:lnTo>
                    <a:pt x="89" y="182"/>
                  </a:lnTo>
                  <a:lnTo>
                    <a:pt x="88" y="175"/>
                  </a:lnTo>
                  <a:lnTo>
                    <a:pt x="88" y="167"/>
                  </a:lnTo>
                  <a:lnTo>
                    <a:pt x="88" y="159"/>
                  </a:lnTo>
                  <a:lnTo>
                    <a:pt x="89" y="151"/>
                  </a:lnTo>
                  <a:lnTo>
                    <a:pt x="92" y="144"/>
                  </a:lnTo>
                  <a:lnTo>
                    <a:pt x="94" y="136"/>
                  </a:lnTo>
                  <a:lnTo>
                    <a:pt x="97" y="130"/>
                  </a:lnTo>
                  <a:lnTo>
                    <a:pt x="101" y="123"/>
                  </a:lnTo>
                  <a:lnTo>
                    <a:pt x="106" y="117"/>
                  </a:lnTo>
                  <a:lnTo>
                    <a:pt x="111" y="112"/>
                  </a:lnTo>
                  <a:lnTo>
                    <a:pt x="116" y="106"/>
                  </a:lnTo>
                  <a:lnTo>
                    <a:pt x="122" y="103"/>
                  </a:lnTo>
                  <a:lnTo>
                    <a:pt x="129" y="99"/>
                  </a:lnTo>
                  <a:lnTo>
                    <a:pt x="135" y="95"/>
                  </a:lnTo>
                  <a:lnTo>
                    <a:pt x="143" y="92"/>
                  </a:lnTo>
                  <a:lnTo>
                    <a:pt x="151" y="90"/>
                  </a:lnTo>
                  <a:lnTo>
                    <a:pt x="158" y="90"/>
                  </a:lnTo>
                  <a:lnTo>
                    <a:pt x="166" y="89"/>
                  </a:lnTo>
                  <a:lnTo>
                    <a:pt x="174" y="90"/>
                  </a:lnTo>
                  <a:lnTo>
                    <a:pt x="181" y="90"/>
                  </a:lnTo>
                  <a:lnTo>
                    <a:pt x="189" y="92"/>
                  </a:lnTo>
                  <a:lnTo>
                    <a:pt x="196" y="95"/>
                  </a:lnTo>
                  <a:lnTo>
                    <a:pt x="203" y="99"/>
                  </a:lnTo>
                  <a:lnTo>
                    <a:pt x="210" y="103"/>
                  </a:lnTo>
                  <a:lnTo>
                    <a:pt x="215" y="106"/>
                  </a:lnTo>
                  <a:lnTo>
                    <a:pt x="221" y="112"/>
                  </a:lnTo>
                  <a:lnTo>
                    <a:pt x="226" y="117"/>
                  </a:lnTo>
                  <a:lnTo>
                    <a:pt x="230" y="123"/>
                  </a:lnTo>
                  <a:lnTo>
                    <a:pt x="234" y="130"/>
                  </a:lnTo>
                  <a:lnTo>
                    <a:pt x="238" y="136"/>
                  </a:lnTo>
                  <a:lnTo>
                    <a:pt x="241" y="144"/>
                  </a:lnTo>
                  <a:lnTo>
                    <a:pt x="242" y="151"/>
                  </a:lnTo>
                  <a:lnTo>
                    <a:pt x="243" y="159"/>
                  </a:lnTo>
                  <a:lnTo>
                    <a:pt x="244" y="167"/>
                  </a:lnTo>
                  <a:lnTo>
                    <a:pt x="243" y="175"/>
                  </a:lnTo>
                  <a:lnTo>
                    <a:pt x="242" y="182"/>
                  </a:lnTo>
                  <a:lnTo>
                    <a:pt x="241" y="190"/>
                  </a:lnTo>
                  <a:lnTo>
                    <a:pt x="238" y="198"/>
                  </a:lnTo>
                  <a:lnTo>
                    <a:pt x="234" y="204"/>
                  </a:lnTo>
                  <a:lnTo>
                    <a:pt x="230" y="211"/>
                  </a:lnTo>
                  <a:lnTo>
                    <a:pt x="226" y="217"/>
                  </a:lnTo>
                  <a:lnTo>
                    <a:pt x="221" y="222"/>
                  </a:lnTo>
                  <a:lnTo>
                    <a:pt x="215" y="227"/>
                  </a:lnTo>
                  <a:lnTo>
                    <a:pt x="210" y="231"/>
                  </a:lnTo>
                  <a:lnTo>
                    <a:pt x="203" y="235"/>
                  </a:lnTo>
                  <a:lnTo>
                    <a:pt x="196" y="239"/>
                  </a:lnTo>
                  <a:lnTo>
                    <a:pt x="189" y="241"/>
                  </a:lnTo>
                  <a:lnTo>
                    <a:pt x="181" y="243"/>
                  </a:lnTo>
                  <a:lnTo>
                    <a:pt x="174" y="244"/>
                  </a:lnTo>
                  <a:lnTo>
                    <a:pt x="166" y="245"/>
                  </a:lnTo>
                  <a:close/>
                  <a:moveTo>
                    <a:pt x="306" y="204"/>
                  </a:moveTo>
                  <a:lnTo>
                    <a:pt x="302" y="202"/>
                  </a:lnTo>
                  <a:lnTo>
                    <a:pt x="301" y="199"/>
                  </a:lnTo>
                  <a:lnTo>
                    <a:pt x="300" y="195"/>
                  </a:lnTo>
                  <a:lnTo>
                    <a:pt x="300" y="191"/>
                  </a:lnTo>
                  <a:lnTo>
                    <a:pt x="302" y="180"/>
                  </a:lnTo>
                  <a:lnTo>
                    <a:pt x="302" y="167"/>
                  </a:lnTo>
                  <a:lnTo>
                    <a:pt x="302" y="154"/>
                  </a:lnTo>
                  <a:lnTo>
                    <a:pt x="300" y="142"/>
                  </a:lnTo>
                  <a:lnTo>
                    <a:pt x="300" y="139"/>
                  </a:lnTo>
                  <a:lnTo>
                    <a:pt x="301" y="135"/>
                  </a:lnTo>
                  <a:lnTo>
                    <a:pt x="302" y="132"/>
                  </a:lnTo>
                  <a:lnTo>
                    <a:pt x="306" y="130"/>
                  </a:lnTo>
                  <a:lnTo>
                    <a:pt x="332" y="114"/>
                  </a:lnTo>
                  <a:lnTo>
                    <a:pt x="293" y="50"/>
                  </a:lnTo>
                  <a:lnTo>
                    <a:pt x="269" y="64"/>
                  </a:lnTo>
                  <a:lnTo>
                    <a:pt x="265" y="65"/>
                  </a:lnTo>
                  <a:lnTo>
                    <a:pt x="261" y="65"/>
                  </a:lnTo>
                  <a:lnTo>
                    <a:pt x="257" y="65"/>
                  </a:lnTo>
                  <a:lnTo>
                    <a:pt x="255" y="63"/>
                  </a:lnTo>
                  <a:lnTo>
                    <a:pt x="251" y="59"/>
                  </a:lnTo>
                  <a:lnTo>
                    <a:pt x="242" y="53"/>
                  </a:lnTo>
                  <a:lnTo>
                    <a:pt x="233" y="45"/>
                  </a:lnTo>
                  <a:lnTo>
                    <a:pt x="224" y="40"/>
                  </a:lnTo>
                  <a:lnTo>
                    <a:pt x="215" y="35"/>
                  </a:lnTo>
                  <a:lnTo>
                    <a:pt x="211" y="33"/>
                  </a:lnTo>
                  <a:lnTo>
                    <a:pt x="208" y="31"/>
                  </a:lnTo>
                  <a:lnTo>
                    <a:pt x="207" y="27"/>
                  </a:lnTo>
                  <a:lnTo>
                    <a:pt x="207" y="24"/>
                  </a:lnTo>
                  <a:lnTo>
                    <a:pt x="207" y="0"/>
                  </a:lnTo>
                  <a:lnTo>
                    <a:pt x="135" y="0"/>
                  </a:lnTo>
                  <a:lnTo>
                    <a:pt x="135" y="24"/>
                  </a:lnTo>
                  <a:lnTo>
                    <a:pt x="134" y="27"/>
                  </a:lnTo>
                  <a:lnTo>
                    <a:pt x="133" y="31"/>
                  </a:lnTo>
                  <a:lnTo>
                    <a:pt x="130" y="33"/>
                  </a:lnTo>
                  <a:lnTo>
                    <a:pt x="126" y="35"/>
                  </a:lnTo>
                  <a:lnTo>
                    <a:pt x="113" y="41"/>
                  </a:lnTo>
                  <a:lnTo>
                    <a:pt x="101" y="47"/>
                  </a:lnTo>
                  <a:lnTo>
                    <a:pt x="88" y="55"/>
                  </a:lnTo>
                  <a:lnTo>
                    <a:pt x="77" y="63"/>
                  </a:lnTo>
                  <a:lnTo>
                    <a:pt x="75" y="65"/>
                  </a:lnTo>
                  <a:lnTo>
                    <a:pt x="71" y="65"/>
                  </a:lnTo>
                  <a:lnTo>
                    <a:pt x="67" y="65"/>
                  </a:lnTo>
                  <a:lnTo>
                    <a:pt x="63" y="64"/>
                  </a:lnTo>
                  <a:lnTo>
                    <a:pt x="38" y="50"/>
                  </a:lnTo>
                  <a:lnTo>
                    <a:pt x="0" y="114"/>
                  </a:lnTo>
                  <a:lnTo>
                    <a:pt x="26" y="130"/>
                  </a:lnTo>
                  <a:lnTo>
                    <a:pt x="29" y="132"/>
                  </a:lnTo>
                  <a:lnTo>
                    <a:pt x="31" y="135"/>
                  </a:lnTo>
                  <a:lnTo>
                    <a:pt x="33" y="139"/>
                  </a:lnTo>
                  <a:lnTo>
                    <a:pt x="31" y="142"/>
                  </a:lnTo>
                  <a:lnTo>
                    <a:pt x="30" y="154"/>
                  </a:lnTo>
                  <a:lnTo>
                    <a:pt x="30" y="167"/>
                  </a:lnTo>
                  <a:lnTo>
                    <a:pt x="30" y="178"/>
                  </a:lnTo>
                  <a:lnTo>
                    <a:pt x="31" y="191"/>
                  </a:lnTo>
                  <a:lnTo>
                    <a:pt x="33" y="195"/>
                  </a:lnTo>
                  <a:lnTo>
                    <a:pt x="31" y="199"/>
                  </a:lnTo>
                  <a:lnTo>
                    <a:pt x="29" y="202"/>
                  </a:lnTo>
                  <a:lnTo>
                    <a:pt x="26" y="204"/>
                  </a:lnTo>
                  <a:lnTo>
                    <a:pt x="0" y="220"/>
                  </a:lnTo>
                  <a:lnTo>
                    <a:pt x="38" y="284"/>
                  </a:lnTo>
                  <a:lnTo>
                    <a:pt x="63" y="270"/>
                  </a:lnTo>
                  <a:lnTo>
                    <a:pt x="67" y="268"/>
                  </a:lnTo>
                  <a:lnTo>
                    <a:pt x="71" y="267"/>
                  </a:lnTo>
                  <a:lnTo>
                    <a:pt x="75" y="268"/>
                  </a:lnTo>
                  <a:lnTo>
                    <a:pt x="77" y="271"/>
                  </a:lnTo>
                  <a:lnTo>
                    <a:pt x="89" y="279"/>
                  </a:lnTo>
                  <a:lnTo>
                    <a:pt x="106" y="286"/>
                  </a:lnTo>
                  <a:lnTo>
                    <a:pt x="124" y="295"/>
                  </a:lnTo>
                  <a:lnTo>
                    <a:pt x="139" y="300"/>
                  </a:lnTo>
                  <a:lnTo>
                    <a:pt x="142" y="303"/>
                  </a:lnTo>
                  <a:lnTo>
                    <a:pt x="144" y="306"/>
                  </a:lnTo>
                  <a:lnTo>
                    <a:pt x="146" y="308"/>
                  </a:lnTo>
                  <a:lnTo>
                    <a:pt x="147" y="312"/>
                  </a:lnTo>
                  <a:lnTo>
                    <a:pt x="147" y="336"/>
                  </a:lnTo>
                  <a:lnTo>
                    <a:pt x="207" y="336"/>
                  </a:lnTo>
                  <a:lnTo>
                    <a:pt x="207" y="312"/>
                  </a:lnTo>
                  <a:lnTo>
                    <a:pt x="207" y="308"/>
                  </a:lnTo>
                  <a:lnTo>
                    <a:pt x="208" y="306"/>
                  </a:lnTo>
                  <a:lnTo>
                    <a:pt x="211" y="303"/>
                  </a:lnTo>
                  <a:lnTo>
                    <a:pt x="215" y="300"/>
                  </a:lnTo>
                  <a:lnTo>
                    <a:pt x="223" y="297"/>
                  </a:lnTo>
                  <a:lnTo>
                    <a:pt x="230" y="291"/>
                  </a:lnTo>
                  <a:lnTo>
                    <a:pt x="238" y="285"/>
                  </a:lnTo>
                  <a:lnTo>
                    <a:pt x="246" y="279"/>
                  </a:lnTo>
                  <a:lnTo>
                    <a:pt x="250" y="275"/>
                  </a:lnTo>
                  <a:lnTo>
                    <a:pt x="255" y="271"/>
                  </a:lnTo>
                  <a:lnTo>
                    <a:pt x="257" y="268"/>
                  </a:lnTo>
                  <a:lnTo>
                    <a:pt x="261" y="267"/>
                  </a:lnTo>
                  <a:lnTo>
                    <a:pt x="265" y="268"/>
                  </a:lnTo>
                  <a:lnTo>
                    <a:pt x="269" y="270"/>
                  </a:lnTo>
                  <a:lnTo>
                    <a:pt x="295" y="284"/>
                  </a:lnTo>
                  <a:lnTo>
                    <a:pt x="332" y="220"/>
                  </a:lnTo>
                  <a:lnTo>
                    <a:pt x="306" y="2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fr-FR" dirty="0"/>
            </a:p>
          </p:txBody>
        </p:sp>
      </p:grpSp>
      <p:grpSp>
        <p:nvGrpSpPr>
          <p:cNvPr id="39" name="Groupe 38" descr="Icône d’engrenages ">
            <a:extLst>
              <a:ext uri="{FF2B5EF4-FFF2-40B4-BE49-F238E27FC236}">
                <a16:creationId xmlns:a16="http://schemas.microsoft.com/office/drawing/2014/main" id="{5BC0E3F0-447D-4721-AB1F-C8243BA36671}"/>
              </a:ext>
            </a:extLst>
          </p:cNvPr>
          <p:cNvGrpSpPr/>
          <p:nvPr/>
        </p:nvGrpSpPr>
        <p:grpSpPr>
          <a:xfrm>
            <a:off x="4717582" y="5353558"/>
            <a:ext cx="343837" cy="343837"/>
            <a:chOff x="7613650" y="1387475"/>
            <a:chExt cx="284163" cy="284163"/>
          </a:xfrm>
          <a:solidFill>
            <a:schemeClr val="bg1"/>
          </a:solidFill>
        </p:grpSpPr>
        <p:sp>
          <p:nvSpPr>
            <p:cNvPr id="40" name="Forme libre 4359">
              <a:extLst>
                <a:ext uri="{FF2B5EF4-FFF2-40B4-BE49-F238E27FC236}">
                  <a16:creationId xmlns:a16="http://schemas.microsoft.com/office/drawing/2014/main" id="{351831F3-9830-4A23-8B34-11A3FCCA027E}"/>
                </a:ext>
              </a:extLst>
            </p:cNvPr>
            <p:cNvSpPr>
              <a:spLocks noEditPoints="1"/>
            </p:cNvSpPr>
            <p:nvPr/>
          </p:nvSpPr>
          <p:spPr bwMode="auto">
            <a:xfrm>
              <a:off x="7613650" y="1471613"/>
              <a:ext cx="200025" cy="200025"/>
            </a:xfrm>
            <a:custGeom>
              <a:avLst/>
              <a:gdLst>
                <a:gd name="T0" fmla="*/ 276 w 629"/>
                <a:gd name="T1" fmla="*/ 436 h 629"/>
                <a:gd name="T2" fmla="*/ 233 w 629"/>
                <a:gd name="T3" fmla="*/ 411 h 629"/>
                <a:gd name="T4" fmla="*/ 202 w 629"/>
                <a:gd name="T5" fmla="*/ 374 h 629"/>
                <a:gd name="T6" fmla="*/ 187 w 629"/>
                <a:gd name="T7" fmla="*/ 325 h 629"/>
                <a:gd name="T8" fmla="*/ 192 w 629"/>
                <a:gd name="T9" fmla="*/ 274 h 629"/>
                <a:gd name="T10" fmla="*/ 216 w 629"/>
                <a:gd name="T11" fmla="*/ 231 h 629"/>
                <a:gd name="T12" fmla="*/ 253 w 629"/>
                <a:gd name="T13" fmla="*/ 199 h 629"/>
                <a:gd name="T14" fmla="*/ 301 w 629"/>
                <a:gd name="T15" fmla="*/ 184 h 629"/>
                <a:gd name="T16" fmla="*/ 352 w 629"/>
                <a:gd name="T17" fmla="*/ 190 h 629"/>
                <a:gd name="T18" fmla="*/ 395 w 629"/>
                <a:gd name="T19" fmla="*/ 213 h 629"/>
                <a:gd name="T20" fmla="*/ 426 w 629"/>
                <a:gd name="T21" fmla="*/ 252 h 629"/>
                <a:gd name="T22" fmla="*/ 441 w 629"/>
                <a:gd name="T23" fmla="*/ 300 h 629"/>
                <a:gd name="T24" fmla="*/ 436 w 629"/>
                <a:gd name="T25" fmla="*/ 350 h 629"/>
                <a:gd name="T26" fmla="*/ 413 w 629"/>
                <a:gd name="T27" fmla="*/ 394 h 629"/>
                <a:gd name="T28" fmla="*/ 375 w 629"/>
                <a:gd name="T29" fmla="*/ 425 h 629"/>
                <a:gd name="T30" fmla="*/ 327 w 629"/>
                <a:gd name="T31" fmla="*/ 440 h 629"/>
                <a:gd name="T32" fmla="*/ 572 w 629"/>
                <a:gd name="T33" fmla="*/ 346 h 629"/>
                <a:gd name="T34" fmla="*/ 574 w 629"/>
                <a:gd name="T35" fmla="*/ 302 h 629"/>
                <a:gd name="T36" fmla="*/ 620 w 629"/>
                <a:gd name="T37" fmla="*/ 241 h 629"/>
                <a:gd name="T38" fmla="*/ 628 w 629"/>
                <a:gd name="T39" fmla="*/ 231 h 629"/>
                <a:gd name="T40" fmla="*/ 625 w 629"/>
                <a:gd name="T41" fmla="*/ 219 h 629"/>
                <a:gd name="T42" fmla="*/ 544 w 629"/>
                <a:gd name="T43" fmla="*/ 84 h 629"/>
                <a:gd name="T44" fmla="*/ 532 w 629"/>
                <a:gd name="T45" fmla="*/ 83 h 629"/>
                <a:gd name="T46" fmla="*/ 447 w 629"/>
                <a:gd name="T47" fmla="*/ 88 h 629"/>
                <a:gd name="T48" fmla="*/ 407 w 629"/>
                <a:gd name="T49" fmla="*/ 69 h 629"/>
                <a:gd name="T50" fmla="*/ 404 w 629"/>
                <a:gd name="T51" fmla="*/ 7 h 629"/>
                <a:gd name="T52" fmla="*/ 395 w 629"/>
                <a:gd name="T53" fmla="*/ 0 h 629"/>
                <a:gd name="T54" fmla="*/ 235 w 629"/>
                <a:gd name="T55" fmla="*/ 1 h 629"/>
                <a:gd name="T56" fmla="*/ 227 w 629"/>
                <a:gd name="T57" fmla="*/ 10 h 629"/>
                <a:gd name="T58" fmla="*/ 216 w 629"/>
                <a:gd name="T59" fmla="*/ 72 h 629"/>
                <a:gd name="T60" fmla="*/ 177 w 629"/>
                <a:gd name="T61" fmla="*/ 91 h 629"/>
                <a:gd name="T62" fmla="*/ 98 w 629"/>
                <a:gd name="T63" fmla="*/ 84 h 629"/>
                <a:gd name="T64" fmla="*/ 87 w 629"/>
                <a:gd name="T65" fmla="*/ 83 h 629"/>
                <a:gd name="T66" fmla="*/ 78 w 629"/>
                <a:gd name="T67" fmla="*/ 90 h 629"/>
                <a:gd name="T68" fmla="*/ 1 w 629"/>
                <a:gd name="T69" fmla="*/ 228 h 629"/>
                <a:gd name="T70" fmla="*/ 57 w 629"/>
                <a:gd name="T71" fmla="*/ 269 h 629"/>
                <a:gd name="T72" fmla="*/ 54 w 629"/>
                <a:gd name="T73" fmla="*/ 313 h 629"/>
                <a:gd name="T74" fmla="*/ 57 w 629"/>
                <a:gd name="T75" fmla="*/ 355 h 629"/>
                <a:gd name="T76" fmla="*/ 2 w 629"/>
                <a:gd name="T77" fmla="*/ 391 h 629"/>
                <a:gd name="T78" fmla="*/ 1 w 629"/>
                <a:gd name="T79" fmla="*/ 402 h 629"/>
                <a:gd name="T80" fmla="*/ 86 w 629"/>
                <a:gd name="T81" fmla="*/ 543 h 629"/>
                <a:gd name="T82" fmla="*/ 98 w 629"/>
                <a:gd name="T83" fmla="*/ 542 h 629"/>
                <a:gd name="T84" fmla="*/ 177 w 629"/>
                <a:gd name="T85" fmla="*/ 533 h 629"/>
                <a:gd name="T86" fmla="*/ 216 w 629"/>
                <a:gd name="T87" fmla="*/ 552 h 629"/>
                <a:gd name="T88" fmla="*/ 227 w 629"/>
                <a:gd name="T89" fmla="*/ 620 h 629"/>
                <a:gd name="T90" fmla="*/ 235 w 629"/>
                <a:gd name="T91" fmla="*/ 628 h 629"/>
                <a:gd name="T92" fmla="*/ 395 w 629"/>
                <a:gd name="T93" fmla="*/ 629 h 629"/>
                <a:gd name="T94" fmla="*/ 404 w 629"/>
                <a:gd name="T95" fmla="*/ 623 h 629"/>
                <a:gd name="T96" fmla="*/ 407 w 629"/>
                <a:gd name="T97" fmla="*/ 556 h 629"/>
                <a:gd name="T98" fmla="*/ 447 w 629"/>
                <a:gd name="T99" fmla="*/ 538 h 629"/>
                <a:gd name="T100" fmla="*/ 533 w 629"/>
                <a:gd name="T101" fmla="*/ 543 h 629"/>
                <a:gd name="T102" fmla="*/ 545 w 629"/>
                <a:gd name="T103" fmla="*/ 543 h 629"/>
                <a:gd name="T104" fmla="*/ 627 w 629"/>
                <a:gd name="T105" fmla="*/ 405 h 629"/>
                <a:gd name="T106" fmla="*/ 628 w 629"/>
                <a:gd name="T107" fmla="*/ 394 h 629"/>
                <a:gd name="T108" fmla="*/ 621 w 629"/>
                <a:gd name="T109" fmla="*/ 385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29" h="629">
                  <a:moveTo>
                    <a:pt x="314" y="441"/>
                  </a:moveTo>
                  <a:lnTo>
                    <a:pt x="301" y="440"/>
                  </a:lnTo>
                  <a:lnTo>
                    <a:pt x="288" y="439"/>
                  </a:lnTo>
                  <a:lnTo>
                    <a:pt x="276" y="436"/>
                  </a:lnTo>
                  <a:lnTo>
                    <a:pt x="264" y="430"/>
                  </a:lnTo>
                  <a:lnTo>
                    <a:pt x="253" y="425"/>
                  </a:lnTo>
                  <a:lnTo>
                    <a:pt x="242" y="418"/>
                  </a:lnTo>
                  <a:lnTo>
                    <a:pt x="233" y="411"/>
                  </a:lnTo>
                  <a:lnTo>
                    <a:pt x="223" y="404"/>
                  </a:lnTo>
                  <a:lnTo>
                    <a:pt x="216" y="394"/>
                  </a:lnTo>
                  <a:lnTo>
                    <a:pt x="208" y="384"/>
                  </a:lnTo>
                  <a:lnTo>
                    <a:pt x="202" y="374"/>
                  </a:lnTo>
                  <a:lnTo>
                    <a:pt x="196" y="362"/>
                  </a:lnTo>
                  <a:lnTo>
                    <a:pt x="192" y="350"/>
                  </a:lnTo>
                  <a:lnTo>
                    <a:pt x="189" y="338"/>
                  </a:lnTo>
                  <a:lnTo>
                    <a:pt x="187" y="325"/>
                  </a:lnTo>
                  <a:lnTo>
                    <a:pt x="186" y="313"/>
                  </a:lnTo>
                  <a:lnTo>
                    <a:pt x="187" y="300"/>
                  </a:lnTo>
                  <a:lnTo>
                    <a:pt x="189" y="287"/>
                  </a:lnTo>
                  <a:lnTo>
                    <a:pt x="192" y="274"/>
                  </a:lnTo>
                  <a:lnTo>
                    <a:pt x="196" y="262"/>
                  </a:lnTo>
                  <a:lnTo>
                    <a:pt x="202" y="252"/>
                  </a:lnTo>
                  <a:lnTo>
                    <a:pt x="208" y="241"/>
                  </a:lnTo>
                  <a:lnTo>
                    <a:pt x="216" y="231"/>
                  </a:lnTo>
                  <a:lnTo>
                    <a:pt x="223" y="222"/>
                  </a:lnTo>
                  <a:lnTo>
                    <a:pt x="233" y="213"/>
                  </a:lnTo>
                  <a:lnTo>
                    <a:pt x="242" y="206"/>
                  </a:lnTo>
                  <a:lnTo>
                    <a:pt x="253" y="199"/>
                  </a:lnTo>
                  <a:lnTo>
                    <a:pt x="264" y="194"/>
                  </a:lnTo>
                  <a:lnTo>
                    <a:pt x="276" y="190"/>
                  </a:lnTo>
                  <a:lnTo>
                    <a:pt x="288" y="186"/>
                  </a:lnTo>
                  <a:lnTo>
                    <a:pt x="301" y="184"/>
                  </a:lnTo>
                  <a:lnTo>
                    <a:pt x="314" y="184"/>
                  </a:lnTo>
                  <a:lnTo>
                    <a:pt x="327" y="184"/>
                  </a:lnTo>
                  <a:lnTo>
                    <a:pt x="340" y="186"/>
                  </a:lnTo>
                  <a:lnTo>
                    <a:pt x="352" y="190"/>
                  </a:lnTo>
                  <a:lnTo>
                    <a:pt x="363" y="194"/>
                  </a:lnTo>
                  <a:lnTo>
                    <a:pt x="375" y="199"/>
                  </a:lnTo>
                  <a:lnTo>
                    <a:pt x="386" y="206"/>
                  </a:lnTo>
                  <a:lnTo>
                    <a:pt x="395" y="213"/>
                  </a:lnTo>
                  <a:lnTo>
                    <a:pt x="404" y="222"/>
                  </a:lnTo>
                  <a:lnTo>
                    <a:pt x="413" y="231"/>
                  </a:lnTo>
                  <a:lnTo>
                    <a:pt x="420" y="241"/>
                  </a:lnTo>
                  <a:lnTo>
                    <a:pt x="426" y="252"/>
                  </a:lnTo>
                  <a:lnTo>
                    <a:pt x="432" y="262"/>
                  </a:lnTo>
                  <a:lnTo>
                    <a:pt x="436" y="274"/>
                  </a:lnTo>
                  <a:lnTo>
                    <a:pt x="439" y="287"/>
                  </a:lnTo>
                  <a:lnTo>
                    <a:pt x="441" y="300"/>
                  </a:lnTo>
                  <a:lnTo>
                    <a:pt x="443" y="313"/>
                  </a:lnTo>
                  <a:lnTo>
                    <a:pt x="441" y="325"/>
                  </a:lnTo>
                  <a:lnTo>
                    <a:pt x="439" y="338"/>
                  </a:lnTo>
                  <a:lnTo>
                    <a:pt x="436" y="350"/>
                  </a:lnTo>
                  <a:lnTo>
                    <a:pt x="432" y="362"/>
                  </a:lnTo>
                  <a:lnTo>
                    <a:pt x="426" y="374"/>
                  </a:lnTo>
                  <a:lnTo>
                    <a:pt x="420" y="384"/>
                  </a:lnTo>
                  <a:lnTo>
                    <a:pt x="413" y="394"/>
                  </a:lnTo>
                  <a:lnTo>
                    <a:pt x="404" y="404"/>
                  </a:lnTo>
                  <a:lnTo>
                    <a:pt x="395" y="411"/>
                  </a:lnTo>
                  <a:lnTo>
                    <a:pt x="386" y="418"/>
                  </a:lnTo>
                  <a:lnTo>
                    <a:pt x="375" y="425"/>
                  </a:lnTo>
                  <a:lnTo>
                    <a:pt x="363" y="430"/>
                  </a:lnTo>
                  <a:lnTo>
                    <a:pt x="352" y="436"/>
                  </a:lnTo>
                  <a:lnTo>
                    <a:pt x="340" y="439"/>
                  </a:lnTo>
                  <a:lnTo>
                    <a:pt x="327" y="440"/>
                  </a:lnTo>
                  <a:lnTo>
                    <a:pt x="314" y="441"/>
                  </a:lnTo>
                  <a:close/>
                  <a:moveTo>
                    <a:pt x="621" y="385"/>
                  </a:moveTo>
                  <a:lnTo>
                    <a:pt x="571" y="355"/>
                  </a:lnTo>
                  <a:lnTo>
                    <a:pt x="572" y="346"/>
                  </a:lnTo>
                  <a:lnTo>
                    <a:pt x="573" y="335"/>
                  </a:lnTo>
                  <a:lnTo>
                    <a:pt x="574" y="323"/>
                  </a:lnTo>
                  <a:lnTo>
                    <a:pt x="574" y="313"/>
                  </a:lnTo>
                  <a:lnTo>
                    <a:pt x="574" y="302"/>
                  </a:lnTo>
                  <a:lnTo>
                    <a:pt x="573" y="291"/>
                  </a:lnTo>
                  <a:lnTo>
                    <a:pt x="572" y="280"/>
                  </a:lnTo>
                  <a:lnTo>
                    <a:pt x="570" y="269"/>
                  </a:lnTo>
                  <a:lnTo>
                    <a:pt x="620" y="241"/>
                  </a:lnTo>
                  <a:lnTo>
                    <a:pt x="623" y="239"/>
                  </a:lnTo>
                  <a:lnTo>
                    <a:pt x="624" y="237"/>
                  </a:lnTo>
                  <a:lnTo>
                    <a:pt x="627" y="234"/>
                  </a:lnTo>
                  <a:lnTo>
                    <a:pt x="628" y="231"/>
                  </a:lnTo>
                  <a:lnTo>
                    <a:pt x="628" y="228"/>
                  </a:lnTo>
                  <a:lnTo>
                    <a:pt x="628" y="226"/>
                  </a:lnTo>
                  <a:lnTo>
                    <a:pt x="628" y="223"/>
                  </a:lnTo>
                  <a:lnTo>
                    <a:pt x="625" y="219"/>
                  </a:lnTo>
                  <a:lnTo>
                    <a:pt x="551" y="90"/>
                  </a:lnTo>
                  <a:lnTo>
                    <a:pt x="548" y="87"/>
                  </a:lnTo>
                  <a:lnTo>
                    <a:pt x="546" y="85"/>
                  </a:lnTo>
                  <a:lnTo>
                    <a:pt x="544" y="84"/>
                  </a:lnTo>
                  <a:lnTo>
                    <a:pt x="541" y="83"/>
                  </a:lnTo>
                  <a:lnTo>
                    <a:pt x="539" y="81"/>
                  </a:lnTo>
                  <a:lnTo>
                    <a:pt x="536" y="81"/>
                  </a:lnTo>
                  <a:lnTo>
                    <a:pt x="532" y="83"/>
                  </a:lnTo>
                  <a:lnTo>
                    <a:pt x="530" y="84"/>
                  </a:lnTo>
                  <a:lnTo>
                    <a:pt x="481" y="113"/>
                  </a:lnTo>
                  <a:lnTo>
                    <a:pt x="465" y="99"/>
                  </a:lnTo>
                  <a:lnTo>
                    <a:pt x="447" y="88"/>
                  </a:lnTo>
                  <a:lnTo>
                    <a:pt x="438" y="83"/>
                  </a:lnTo>
                  <a:lnTo>
                    <a:pt x="429" y="77"/>
                  </a:lnTo>
                  <a:lnTo>
                    <a:pt x="418" y="73"/>
                  </a:lnTo>
                  <a:lnTo>
                    <a:pt x="407" y="69"/>
                  </a:lnTo>
                  <a:lnTo>
                    <a:pt x="407" y="15"/>
                  </a:lnTo>
                  <a:lnTo>
                    <a:pt x="407" y="12"/>
                  </a:lnTo>
                  <a:lnTo>
                    <a:pt x="406" y="10"/>
                  </a:lnTo>
                  <a:lnTo>
                    <a:pt x="404" y="7"/>
                  </a:lnTo>
                  <a:lnTo>
                    <a:pt x="403" y="4"/>
                  </a:lnTo>
                  <a:lnTo>
                    <a:pt x="401" y="2"/>
                  </a:lnTo>
                  <a:lnTo>
                    <a:pt x="398" y="1"/>
                  </a:lnTo>
                  <a:lnTo>
                    <a:pt x="395" y="0"/>
                  </a:lnTo>
                  <a:lnTo>
                    <a:pt x="392" y="0"/>
                  </a:lnTo>
                  <a:lnTo>
                    <a:pt x="241" y="0"/>
                  </a:lnTo>
                  <a:lnTo>
                    <a:pt x="238" y="0"/>
                  </a:lnTo>
                  <a:lnTo>
                    <a:pt x="235" y="1"/>
                  </a:lnTo>
                  <a:lnTo>
                    <a:pt x="233" y="2"/>
                  </a:lnTo>
                  <a:lnTo>
                    <a:pt x="231" y="4"/>
                  </a:lnTo>
                  <a:lnTo>
                    <a:pt x="229" y="7"/>
                  </a:lnTo>
                  <a:lnTo>
                    <a:pt x="227" y="10"/>
                  </a:lnTo>
                  <a:lnTo>
                    <a:pt x="226" y="12"/>
                  </a:lnTo>
                  <a:lnTo>
                    <a:pt x="226" y="15"/>
                  </a:lnTo>
                  <a:lnTo>
                    <a:pt x="226" y="69"/>
                  </a:lnTo>
                  <a:lnTo>
                    <a:pt x="216" y="72"/>
                  </a:lnTo>
                  <a:lnTo>
                    <a:pt x="206" y="76"/>
                  </a:lnTo>
                  <a:lnTo>
                    <a:pt x="196" y="80"/>
                  </a:lnTo>
                  <a:lnTo>
                    <a:pt x="187" y="86"/>
                  </a:lnTo>
                  <a:lnTo>
                    <a:pt x="177" y="91"/>
                  </a:lnTo>
                  <a:lnTo>
                    <a:pt x="168" y="98"/>
                  </a:lnTo>
                  <a:lnTo>
                    <a:pt x="159" y="105"/>
                  </a:lnTo>
                  <a:lnTo>
                    <a:pt x="149" y="113"/>
                  </a:lnTo>
                  <a:lnTo>
                    <a:pt x="98" y="84"/>
                  </a:lnTo>
                  <a:lnTo>
                    <a:pt x="96" y="83"/>
                  </a:lnTo>
                  <a:lnTo>
                    <a:pt x="93" y="81"/>
                  </a:lnTo>
                  <a:lnTo>
                    <a:pt x="90" y="81"/>
                  </a:lnTo>
                  <a:lnTo>
                    <a:pt x="87" y="83"/>
                  </a:lnTo>
                  <a:lnTo>
                    <a:pt x="84" y="84"/>
                  </a:lnTo>
                  <a:lnTo>
                    <a:pt x="82" y="85"/>
                  </a:lnTo>
                  <a:lnTo>
                    <a:pt x="80" y="87"/>
                  </a:lnTo>
                  <a:lnTo>
                    <a:pt x="78" y="90"/>
                  </a:lnTo>
                  <a:lnTo>
                    <a:pt x="3" y="219"/>
                  </a:lnTo>
                  <a:lnTo>
                    <a:pt x="1" y="222"/>
                  </a:lnTo>
                  <a:lnTo>
                    <a:pt x="1" y="225"/>
                  </a:lnTo>
                  <a:lnTo>
                    <a:pt x="1" y="228"/>
                  </a:lnTo>
                  <a:lnTo>
                    <a:pt x="1" y="230"/>
                  </a:lnTo>
                  <a:lnTo>
                    <a:pt x="4" y="236"/>
                  </a:lnTo>
                  <a:lnTo>
                    <a:pt x="8" y="241"/>
                  </a:lnTo>
                  <a:lnTo>
                    <a:pt x="57" y="269"/>
                  </a:lnTo>
                  <a:lnTo>
                    <a:pt x="56" y="280"/>
                  </a:lnTo>
                  <a:lnTo>
                    <a:pt x="55" y="291"/>
                  </a:lnTo>
                  <a:lnTo>
                    <a:pt x="54" y="302"/>
                  </a:lnTo>
                  <a:lnTo>
                    <a:pt x="54" y="313"/>
                  </a:lnTo>
                  <a:lnTo>
                    <a:pt x="54" y="323"/>
                  </a:lnTo>
                  <a:lnTo>
                    <a:pt x="55" y="335"/>
                  </a:lnTo>
                  <a:lnTo>
                    <a:pt x="56" y="346"/>
                  </a:lnTo>
                  <a:lnTo>
                    <a:pt x="57" y="355"/>
                  </a:lnTo>
                  <a:lnTo>
                    <a:pt x="7" y="385"/>
                  </a:lnTo>
                  <a:lnTo>
                    <a:pt x="5" y="387"/>
                  </a:lnTo>
                  <a:lnTo>
                    <a:pt x="3" y="389"/>
                  </a:lnTo>
                  <a:lnTo>
                    <a:pt x="2" y="391"/>
                  </a:lnTo>
                  <a:lnTo>
                    <a:pt x="1" y="394"/>
                  </a:lnTo>
                  <a:lnTo>
                    <a:pt x="0" y="396"/>
                  </a:lnTo>
                  <a:lnTo>
                    <a:pt x="1" y="399"/>
                  </a:lnTo>
                  <a:lnTo>
                    <a:pt x="1" y="402"/>
                  </a:lnTo>
                  <a:lnTo>
                    <a:pt x="2" y="405"/>
                  </a:lnTo>
                  <a:lnTo>
                    <a:pt x="78" y="536"/>
                  </a:lnTo>
                  <a:lnTo>
                    <a:pt x="81" y="540"/>
                  </a:lnTo>
                  <a:lnTo>
                    <a:pt x="86" y="543"/>
                  </a:lnTo>
                  <a:lnTo>
                    <a:pt x="89" y="544"/>
                  </a:lnTo>
                  <a:lnTo>
                    <a:pt x="93" y="544"/>
                  </a:lnTo>
                  <a:lnTo>
                    <a:pt x="95" y="543"/>
                  </a:lnTo>
                  <a:lnTo>
                    <a:pt x="98" y="542"/>
                  </a:lnTo>
                  <a:lnTo>
                    <a:pt x="149" y="513"/>
                  </a:lnTo>
                  <a:lnTo>
                    <a:pt x="159" y="520"/>
                  </a:lnTo>
                  <a:lnTo>
                    <a:pt x="168" y="527"/>
                  </a:lnTo>
                  <a:lnTo>
                    <a:pt x="177" y="533"/>
                  </a:lnTo>
                  <a:lnTo>
                    <a:pt x="187" y="539"/>
                  </a:lnTo>
                  <a:lnTo>
                    <a:pt x="196" y="544"/>
                  </a:lnTo>
                  <a:lnTo>
                    <a:pt x="206" y="549"/>
                  </a:lnTo>
                  <a:lnTo>
                    <a:pt x="216" y="552"/>
                  </a:lnTo>
                  <a:lnTo>
                    <a:pt x="226" y="556"/>
                  </a:lnTo>
                  <a:lnTo>
                    <a:pt x="226" y="614"/>
                  </a:lnTo>
                  <a:lnTo>
                    <a:pt x="226" y="617"/>
                  </a:lnTo>
                  <a:lnTo>
                    <a:pt x="227" y="620"/>
                  </a:lnTo>
                  <a:lnTo>
                    <a:pt x="229" y="623"/>
                  </a:lnTo>
                  <a:lnTo>
                    <a:pt x="231" y="625"/>
                  </a:lnTo>
                  <a:lnTo>
                    <a:pt x="233" y="627"/>
                  </a:lnTo>
                  <a:lnTo>
                    <a:pt x="235" y="628"/>
                  </a:lnTo>
                  <a:lnTo>
                    <a:pt x="238" y="629"/>
                  </a:lnTo>
                  <a:lnTo>
                    <a:pt x="241" y="629"/>
                  </a:lnTo>
                  <a:lnTo>
                    <a:pt x="392" y="629"/>
                  </a:lnTo>
                  <a:lnTo>
                    <a:pt x="395" y="629"/>
                  </a:lnTo>
                  <a:lnTo>
                    <a:pt x="398" y="628"/>
                  </a:lnTo>
                  <a:lnTo>
                    <a:pt x="401" y="627"/>
                  </a:lnTo>
                  <a:lnTo>
                    <a:pt x="403" y="625"/>
                  </a:lnTo>
                  <a:lnTo>
                    <a:pt x="404" y="623"/>
                  </a:lnTo>
                  <a:lnTo>
                    <a:pt x="406" y="620"/>
                  </a:lnTo>
                  <a:lnTo>
                    <a:pt x="407" y="617"/>
                  </a:lnTo>
                  <a:lnTo>
                    <a:pt x="407" y="614"/>
                  </a:lnTo>
                  <a:lnTo>
                    <a:pt x="407" y="556"/>
                  </a:lnTo>
                  <a:lnTo>
                    <a:pt x="418" y="552"/>
                  </a:lnTo>
                  <a:lnTo>
                    <a:pt x="429" y="548"/>
                  </a:lnTo>
                  <a:lnTo>
                    <a:pt x="438" y="544"/>
                  </a:lnTo>
                  <a:lnTo>
                    <a:pt x="447" y="538"/>
                  </a:lnTo>
                  <a:lnTo>
                    <a:pt x="465" y="527"/>
                  </a:lnTo>
                  <a:lnTo>
                    <a:pt x="481" y="513"/>
                  </a:lnTo>
                  <a:lnTo>
                    <a:pt x="530" y="542"/>
                  </a:lnTo>
                  <a:lnTo>
                    <a:pt x="533" y="543"/>
                  </a:lnTo>
                  <a:lnTo>
                    <a:pt x="537" y="544"/>
                  </a:lnTo>
                  <a:lnTo>
                    <a:pt x="539" y="544"/>
                  </a:lnTo>
                  <a:lnTo>
                    <a:pt x="542" y="543"/>
                  </a:lnTo>
                  <a:lnTo>
                    <a:pt x="545" y="543"/>
                  </a:lnTo>
                  <a:lnTo>
                    <a:pt x="547" y="540"/>
                  </a:lnTo>
                  <a:lnTo>
                    <a:pt x="550" y="539"/>
                  </a:lnTo>
                  <a:lnTo>
                    <a:pt x="552" y="536"/>
                  </a:lnTo>
                  <a:lnTo>
                    <a:pt x="627" y="405"/>
                  </a:lnTo>
                  <a:lnTo>
                    <a:pt x="628" y="402"/>
                  </a:lnTo>
                  <a:lnTo>
                    <a:pt x="628" y="399"/>
                  </a:lnTo>
                  <a:lnTo>
                    <a:pt x="629" y="396"/>
                  </a:lnTo>
                  <a:lnTo>
                    <a:pt x="628" y="394"/>
                  </a:lnTo>
                  <a:lnTo>
                    <a:pt x="627" y="391"/>
                  </a:lnTo>
                  <a:lnTo>
                    <a:pt x="625" y="389"/>
                  </a:lnTo>
                  <a:lnTo>
                    <a:pt x="623" y="387"/>
                  </a:lnTo>
                  <a:lnTo>
                    <a:pt x="621" y="3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fr-FR" dirty="0"/>
            </a:p>
          </p:txBody>
        </p:sp>
        <p:sp>
          <p:nvSpPr>
            <p:cNvPr id="41" name="Forme libre 4360">
              <a:extLst>
                <a:ext uri="{FF2B5EF4-FFF2-40B4-BE49-F238E27FC236}">
                  <a16:creationId xmlns:a16="http://schemas.microsoft.com/office/drawing/2014/main" id="{CDB8F87B-81A2-480F-ADA8-BFB5FD890ACD}"/>
                </a:ext>
              </a:extLst>
            </p:cNvPr>
            <p:cNvSpPr>
              <a:spLocks noEditPoints="1"/>
            </p:cNvSpPr>
            <p:nvPr/>
          </p:nvSpPr>
          <p:spPr bwMode="auto">
            <a:xfrm>
              <a:off x="7781925" y="1387475"/>
              <a:ext cx="115888" cy="117475"/>
            </a:xfrm>
            <a:custGeom>
              <a:avLst/>
              <a:gdLst>
                <a:gd name="T0" fmla="*/ 160 w 362"/>
                <a:gd name="T1" fmla="*/ 252 h 369"/>
                <a:gd name="T2" fmla="*/ 135 w 362"/>
                <a:gd name="T3" fmla="*/ 238 h 369"/>
                <a:gd name="T4" fmla="*/ 118 w 362"/>
                <a:gd name="T5" fmla="*/ 218 h 369"/>
                <a:gd name="T6" fmla="*/ 109 w 362"/>
                <a:gd name="T7" fmla="*/ 190 h 369"/>
                <a:gd name="T8" fmla="*/ 113 w 362"/>
                <a:gd name="T9" fmla="*/ 162 h 369"/>
                <a:gd name="T10" fmla="*/ 125 w 362"/>
                <a:gd name="T11" fmla="*/ 138 h 369"/>
                <a:gd name="T12" fmla="*/ 147 w 362"/>
                <a:gd name="T13" fmla="*/ 121 h 369"/>
                <a:gd name="T14" fmla="*/ 174 w 362"/>
                <a:gd name="T15" fmla="*/ 112 h 369"/>
                <a:gd name="T16" fmla="*/ 202 w 362"/>
                <a:gd name="T17" fmla="*/ 114 h 369"/>
                <a:gd name="T18" fmla="*/ 226 w 362"/>
                <a:gd name="T19" fmla="*/ 128 h 369"/>
                <a:gd name="T20" fmla="*/ 244 w 362"/>
                <a:gd name="T21" fmla="*/ 149 h 369"/>
                <a:gd name="T22" fmla="*/ 252 w 362"/>
                <a:gd name="T23" fmla="*/ 176 h 369"/>
                <a:gd name="T24" fmla="*/ 250 w 362"/>
                <a:gd name="T25" fmla="*/ 205 h 369"/>
                <a:gd name="T26" fmla="*/ 236 w 362"/>
                <a:gd name="T27" fmla="*/ 229 h 369"/>
                <a:gd name="T28" fmla="*/ 215 w 362"/>
                <a:gd name="T29" fmla="*/ 247 h 369"/>
                <a:gd name="T30" fmla="*/ 189 w 362"/>
                <a:gd name="T31" fmla="*/ 254 h 369"/>
                <a:gd name="T32" fmla="*/ 328 w 362"/>
                <a:gd name="T33" fmla="*/ 195 h 369"/>
                <a:gd name="T34" fmla="*/ 354 w 362"/>
                <a:gd name="T35" fmla="*/ 144 h 369"/>
                <a:gd name="T36" fmla="*/ 361 w 362"/>
                <a:gd name="T37" fmla="*/ 136 h 369"/>
                <a:gd name="T38" fmla="*/ 360 w 362"/>
                <a:gd name="T39" fmla="*/ 124 h 369"/>
                <a:gd name="T40" fmla="*/ 316 w 362"/>
                <a:gd name="T41" fmla="*/ 53 h 369"/>
                <a:gd name="T42" fmla="*/ 304 w 362"/>
                <a:gd name="T43" fmla="*/ 52 h 369"/>
                <a:gd name="T44" fmla="*/ 256 w 362"/>
                <a:gd name="T45" fmla="*/ 56 h 369"/>
                <a:gd name="T46" fmla="*/ 236 w 362"/>
                <a:gd name="T47" fmla="*/ 10 h 369"/>
                <a:gd name="T48" fmla="*/ 229 w 362"/>
                <a:gd name="T49" fmla="*/ 2 h 369"/>
                <a:gd name="T50" fmla="*/ 146 w 362"/>
                <a:gd name="T51" fmla="*/ 0 h 369"/>
                <a:gd name="T52" fmla="*/ 135 w 362"/>
                <a:gd name="T53" fmla="*/ 3 h 369"/>
                <a:gd name="T54" fmla="*/ 131 w 362"/>
                <a:gd name="T55" fmla="*/ 14 h 369"/>
                <a:gd name="T56" fmla="*/ 99 w 362"/>
                <a:gd name="T57" fmla="*/ 63 h 369"/>
                <a:gd name="T58" fmla="*/ 55 w 362"/>
                <a:gd name="T59" fmla="*/ 51 h 369"/>
                <a:gd name="T60" fmla="*/ 44 w 362"/>
                <a:gd name="T61" fmla="*/ 54 h 369"/>
                <a:gd name="T62" fmla="*/ 1 w 362"/>
                <a:gd name="T63" fmla="*/ 126 h 369"/>
                <a:gd name="T64" fmla="*/ 2 w 362"/>
                <a:gd name="T65" fmla="*/ 139 h 369"/>
                <a:gd name="T66" fmla="*/ 36 w 362"/>
                <a:gd name="T67" fmla="*/ 160 h 369"/>
                <a:gd name="T68" fmla="*/ 36 w 362"/>
                <a:gd name="T69" fmla="*/ 207 h 369"/>
                <a:gd name="T70" fmla="*/ 1 w 362"/>
                <a:gd name="T71" fmla="*/ 230 h 369"/>
                <a:gd name="T72" fmla="*/ 1 w 362"/>
                <a:gd name="T73" fmla="*/ 240 h 369"/>
                <a:gd name="T74" fmla="*/ 44 w 362"/>
                <a:gd name="T75" fmla="*/ 313 h 369"/>
                <a:gd name="T76" fmla="*/ 60 w 362"/>
                <a:gd name="T77" fmla="*/ 314 h 369"/>
                <a:gd name="T78" fmla="*/ 120 w 362"/>
                <a:gd name="T79" fmla="*/ 316 h 369"/>
                <a:gd name="T80" fmla="*/ 132 w 362"/>
                <a:gd name="T81" fmla="*/ 359 h 369"/>
                <a:gd name="T82" fmla="*/ 140 w 362"/>
                <a:gd name="T83" fmla="*/ 368 h 369"/>
                <a:gd name="T84" fmla="*/ 225 w 362"/>
                <a:gd name="T85" fmla="*/ 368 h 369"/>
                <a:gd name="T86" fmla="*/ 233 w 362"/>
                <a:gd name="T87" fmla="*/ 361 h 369"/>
                <a:gd name="T88" fmla="*/ 237 w 362"/>
                <a:gd name="T89" fmla="*/ 321 h 369"/>
                <a:gd name="T90" fmla="*/ 274 w 362"/>
                <a:gd name="T91" fmla="*/ 298 h 369"/>
                <a:gd name="T92" fmla="*/ 310 w 362"/>
                <a:gd name="T93" fmla="*/ 316 h 369"/>
                <a:gd name="T94" fmla="*/ 360 w 362"/>
                <a:gd name="T95" fmla="*/ 243 h 369"/>
                <a:gd name="T96" fmla="*/ 362 w 362"/>
                <a:gd name="T97" fmla="*/ 232 h 369"/>
                <a:gd name="T98" fmla="*/ 354 w 362"/>
                <a:gd name="T99" fmla="*/ 223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62" h="369">
                  <a:moveTo>
                    <a:pt x="181" y="255"/>
                  </a:moveTo>
                  <a:lnTo>
                    <a:pt x="174" y="254"/>
                  </a:lnTo>
                  <a:lnTo>
                    <a:pt x="166" y="253"/>
                  </a:lnTo>
                  <a:lnTo>
                    <a:pt x="160" y="252"/>
                  </a:lnTo>
                  <a:lnTo>
                    <a:pt x="153" y="249"/>
                  </a:lnTo>
                  <a:lnTo>
                    <a:pt x="147" y="247"/>
                  </a:lnTo>
                  <a:lnTo>
                    <a:pt x="141" y="243"/>
                  </a:lnTo>
                  <a:lnTo>
                    <a:pt x="135" y="238"/>
                  </a:lnTo>
                  <a:lnTo>
                    <a:pt x="131" y="234"/>
                  </a:lnTo>
                  <a:lnTo>
                    <a:pt x="125" y="229"/>
                  </a:lnTo>
                  <a:lnTo>
                    <a:pt x="122" y="223"/>
                  </a:lnTo>
                  <a:lnTo>
                    <a:pt x="118" y="218"/>
                  </a:lnTo>
                  <a:lnTo>
                    <a:pt x="115" y="212"/>
                  </a:lnTo>
                  <a:lnTo>
                    <a:pt x="113" y="205"/>
                  </a:lnTo>
                  <a:lnTo>
                    <a:pt x="110" y="198"/>
                  </a:lnTo>
                  <a:lnTo>
                    <a:pt x="109" y="190"/>
                  </a:lnTo>
                  <a:lnTo>
                    <a:pt x="109" y="183"/>
                  </a:lnTo>
                  <a:lnTo>
                    <a:pt x="109" y="176"/>
                  </a:lnTo>
                  <a:lnTo>
                    <a:pt x="110" y="169"/>
                  </a:lnTo>
                  <a:lnTo>
                    <a:pt x="113" y="162"/>
                  </a:lnTo>
                  <a:lnTo>
                    <a:pt x="115" y="156"/>
                  </a:lnTo>
                  <a:lnTo>
                    <a:pt x="118" y="149"/>
                  </a:lnTo>
                  <a:lnTo>
                    <a:pt x="122" y="143"/>
                  </a:lnTo>
                  <a:lnTo>
                    <a:pt x="125" y="138"/>
                  </a:lnTo>
                  <a:lnTo>
                    <a:pt x="131" y="132"/>
                  </a:lnTo>
                  <a:lnTo>
                    <a:pt x="135" y="128"/>
                  </a:lnTo>
                  <a:lnTo>
                    <a:pt x="141" y="124"/>
                  </a:lnTo>
                  <a:lnTo>
                    <a:pt x="147" y="121"/>
                  </a:lnTo>
                  <a:lnTo>
                    <a:pt x="153" y="117"/>
                  </a:lnTo>
                  <a:lnTo>
                    <a:pt x="160" y="114"/>
                  </a:lnTo>
                  <a:lnTo>
                    <a:pt x="166" y="113"/>
                  </a:lnTo>
                  <a:lnTo>
                    <a:pt x="174" y="112"/>
                  </a:lnTo>
                  <a:lnTo>
                    <a:pt x="181" y="111"/>
                  </a:lnTo>
                  <a:lnTo>
                    <a:pt x="189" y="112"/>
                  </a:lnTo>
                  <a:lnTo>
                    <a:pt x="195" y="113"/>
                  </a:lnTo>
                  <a:lnTo>
                    <a:pt x="202" y="114"/>
                  </a:lnTo>
                  <a:lnTo>
                    <a:pt x="209" y="117"/>
                  </a:lnTo>
                  <a:lnTo>
                    <a:pt x="215" y="121"/>
                  </a:lnTo>
                  <a:lnTo>
                    <a:pt x="221" y="124"/>
                  </a:lnTo>
                  <a:lnTo>
                    <a:pt x="226" y="128"/>
                  </a:lnTo>
                  <a:lnTo>
                    <a:pt x="231" y="132"/>
                  </a:lnTo>
                  <a:lnTo>
                    <a:pt x="236" y="138"/>
                  </a:lnTo>
                  <a:lnTo>
                    <a:pt x="240" y="143"/>
                  </a:lnTo>
                  <a:lnTo>
                    <a:pt x="244" y="149"/>
                  </a:lnTo>
                  <a:lnTo>
                    <a:pt x="247" y="156"/>
                  </a:lnTo>
                  <a:lnTo>
                    <a:pt x="250" y="162"/>
                  </a:lnTo>
                  <a:lnTo>
                    <a:pt x="251" y="169"/>
                  </a:lnTo>
                  <a:lnTo>
                    <a:pt x="252" y="176"/>
                  </a:lnTo>
                  <a:lnTo>
                    <a:pt x="253" y="183"/>
                  </a:lnTo>
                  <a:lnTo>
                    <a:pt x="252" y="190"/>
                  </a:lnTo>
                  <a:lnTo>
                    <a:pt x="251" y="198"/>
                  </a:lnTo>
                  <a:lnTo>
                    <a:pt x="250" y="205"/>
                  </a:lnTo>
                  <a:lnTo>
                    <a:pt x="247" y="212"/>
                  </a:lnTo>
                  <a:lnTo>
                    <a:pt x="244" y="218"/>
                  </a:lnTo>
                  <a:lnTo>
                    <a:pt x="240" y="223"/>
                  </a:lnTo>
                  <a:lnTo>
                    <a:pt x="236" y="229"/>
                  </a:lnTo>
                  <a:lnTo>
                    <a:pt x="231" y="234"/>
                  </a:lnTo>
                  <a:lnTo>
                    <a:pt x="226" y="238"/>
                  </a:lnTo>
                  <a:lnTo>
                    <a:pt x="221" y="243"/>
                  </a:lnTo>
                  <a:lnTo>
                    <a:pt x="215" y="247"/>
                  </a:lnTo>
                  <a:lnTo>
                    <a:pt x="209" y="249"/>
                  </a:lnTo>
                  <a:lnTo>
                    <a:pt x="202" y="252"/>
                  </a:lnTo>
                  <a:lnTo>
                    <a:pt x="195" y="253"/>
                  </a:lnTo>
                  <a:lnTo>
                    <a:pt x="189" y="254"/>
                  </a:lnTo>
                  <a:lnTo>
                    <a:pt x="181" y="255"/>
                  </a:lnTo>
                  <a:close/>
                  <a:moveTo>
                    <a:pt x="354" y="223"/>
                  </a:moveTo>
                  <a:lnTo>
                    <a:pt x="327" y="207"/>
                  </a:lnTo>
                  <a:lnTo>
                    <a:pt x="328" y="195"/>
                  </a:lnTo>
                  <a:lnTo>
                    <a:pt x="328" y="183"/>
                  </a:lnTo>
                  <a:lnTo>
                    <a:pt x="328" y="172"/>
                  </a:lnTo>
                  <a:lnTo>
                    <a:pt x="327" y="160"/>
                  </a:lnTo>
                  <a:lnTo>
                    <a:pt x="354" y="144"/>
                  </a:lnTo>
                  <a:lnTo>
                    <a:pt x="357" y="143"/>
                  </a:lnTo>
                  <a:lnTo>
                    <a:pt x="359" y="141"/>
                  </a:lnTo>
                  <a:lnTo>
                    <a:pt x="360" y="139"/>
                  </a:lnTo>
                  <a:lnTo>
                    <a:pt x="361" y="136"/>
                  </a:lnTo>
                  <a:lnTo>
                    <a:pt x="362" y="132"/>
                  </a:lnTo>
                  <a:lnTo>
                    <a:pt x="362" y="129"/>
                  </a:lnTo>
                  <a:lnTo>
                    <a:pt x="361" y="126"/>
                  </a:lnTo>
                  <a:lnTo>
                    <a:pt x="360" y="124"/>
                  </a:lnTo>
                  <a:lnTo>
                    <a:pt x="322" y="59"/>
                  </a:lnTo>
                  <a:lnTo>
                    <a:pt x="320" y="56"/>
                  </a:lnTo>
                  <a:lnTo>
                    <a:pt x="318" y="54"/>
                  </a:lnTo>
                  <a:lnTo>
                    <a:pt x="316" y="53"/>
                  </a:lnTo>
                  <a:lnTo>
                    <a:pt x="313" y="51"/>
                  </a:lnTo>
                  <a:lnTo>
                    <a:pt x="309" y="51"/>
                  </a:lnTo>
                  <a:lnTo>
                    <a:pt x="307" y="51"/>
                  </a:lnTo>
                  <a:lnTo>
                    <a:pt x="304" y="52"/>
                  </a:lnTo>
                  <a:lnTo>
                    <a:pt x="301" y="53"/>
                  </a:lnTo>
                  <a:lnTo>
                    <a:pt x="274" y="69"/>
                  </a:lnTo>
                  <a:lnTo>
                    <a:pt x="266" y="63"/>
                  </a:lnTo>
                  <a:lnTo>
                    <a:pt x="256" y="56"/>
                  </a:lnTo>
                  <a:lnTo>
                    <a:pt x="246" y="51"/>
                  </a:lnTo>
                  <a:lnTo>
                    <a:pt x="237" y="47"/>
                  </a:lnTo>
                  <a:lnTo>
                    <a:pt x="237" y="14"/>
                  </a:lnTo>
                  <a:lnTo>
                    <a:pt x="236" y="10"/>
                  </a:lnTo>
                  <a:lnTo>
                    <a:pt x="236" y="8"/>
                  </a:lnTo>
                  <a:lnTo>
                    <a:pt x="233" y="5"/>
                  </a:lnTo>
                  <a:lnTo>
                    <a:pt x="232" y="3"/>
                  </a:lnTo>
                  <a:lnTo>
                    <a:pt x="229" y="2"/>
                  </a:lnTo>
                  <a:lnTo>
                    <a:pt x="227" y="1"/>
                  </a:lnTo>
                  <a:lnTo>
                    <a:pt x="224" y="0"/>
                  </a:lnTo>
                  <a:lnTo>
                    <a:pt x="222" y="0"/>
                  </a:lnTo>
                  <a:lnTo>
                    <a:pt x="146" y="0"/>
                  </a:lnTo>
                  <a:lnTo>
                    <a:pt x="143" y="0"/>
                  </a:lnTo>
                  <a:lnTo>
                    <a:pt x="140" y="1"/>
                  </a:lnTo>
                  <a:lnTo>
                    <a:pt x="137" y="2"/>
                  </a:lnTo>
                  <a:lnTo>
                    <a:pt x="135" y="3"/>
                  </a:lnTo>
                  <a:lnTo>
                    <a:pt x="134" y="5"/>
                  </a:lnTo>
                  <a:lnTo>
                    <a:pt x="132" y="8"/>
                  </a:lnTo>
                  <a:lnTo>
                    <a:pt x="132" y="10"/>
                  </a:lnTo>
                  <a:lnTo>
                    <a:pt x="131" y="14"/>
                  </a:lnTo>
                  <a:lnTo>
                    <a:pt x="131" y="47"/>
                  </a:lnTo>
                  <a:lnTo>
                    <a:pt x="120" y="52"/>
                  </a:lnTo>
                  <a:lnTo>
                    <a:pt x="109" y="57"/>
                  </a:lnTo>
                  <a:lnTo>
                    <a:pt x="99" y="63"/>
                  </a:lnTo>
                  <a:lnTo>
                    <a:pt x="90" y="69"/>
                  </a:lnTo>
                  <a:lnTo>
                    <a:pt x="61" y="53"/>
                  </a:lnTo>
                  <a:lnTo>
                    <a:pt x="58" y="52"/>
                  </a:lnTo>
                  <a:lnTo>
                    <a:pt x="55" y="51"/>
                  </a:lnTo>
                  <a:lnTo>
                    <a:pt x="53" y="51"/>
                  </a:lnTo>
                  <a:lnTo>
                    <a:pt x="49" y="51"/>
                  </a:lnTo>
                  <a:lnTo>
                    <a:pt x="47" y="52"/>
                  </a:lnTo>
                  <a:lnTo>
                    <a:pt x="44" y="54"/>
                  </a:lnTo>
                  <a:lnTo>
                    <a:pt x="42" y="56"/>
                  </a:lnTo>
                  <a:lnTo>
                    <a:pt x="41" y="59"/>
                  </a:lnTo>
                  <a:lnTo>
                    <a:pt x="2" y="124"/>
                  </a:lnTo>
                  <a:lnTo>
                    <a:pt x="1" y="126"/>
                  </a:lnTo>
                  <a:lnTo>
                    <a:pt x="0" y="129"/>
                  </a:lnTo>
                  <a:lnTo>
                    <a:pt x="0" y="132"/>
                  </a:lnTo>
                  <a:lnTo>
                    <a:pt x="1" y="136"/>
                  </a:lnTo>
                  <a:lnTo>
                    <a:pt x="2" y="139"/>
                  </a:lnTo>
                  <a:lnTo>
                    <a:pt x="3" y="141"/>
                  </a:lnTo>
                  <a:lnTo>
                    <a:pt x="6" y="143"/>
                  </a:lnTo>
                  <a:lnTo>
                    <a:pt x="8" y="144"/>
                  </a:lnTo>
                  <a:lnTo>
                    <a:pt x="36" y="160"/>
                  </a:lnTo>
                  <a:lnTo>
                    <a:pt x="34" y="172"/>
                  </a:lnTo>
                  <a:lnTo>
                    <a:pt x="34" y="183"/>
                  </a:lnTo>
                  <a:lnTo>
                    <a:pt x="34" y="195"/>
                  </a:lnTo>
                  <a:lnTo>
                    <a:pt x="36" y="207"/>
                  </a:lnTo>
                  <a:lnTo>
                    <a:pt x="8" y="223"/>
                  </a:lnTo>
                  <a:lnTo>
                    <a:pt x="6" y="224"/>
                  </a:lnTo>
                  <a:lnTo>
                    <a:pt x="3" y="227"/>
                  </a:lnTo>
                  <a:lnTo>
                    <a:pt x="1" y="230"/>
                  </a:lnTo>
                  <a:lnTo>
                    <a:pt x="0" y="233"/>
                  </a:lnTo>
                  <a:lnTo>
                    <a:pt x="0" y="235"/>
                  </a:lnTo>
                  <a:lnTo>
                    <a:pt x="0" y="237"/>
                  </a:lnTo>
                  <a:lnTo>
                    <a:pt x="1" y="240"/>
                  </a:lnTo>
                  <a:lnTo>
                    <a:pt x="2" y="243"/>
                  </a:lnTo>
                  <a:lnTo>
                    <a:pt x="40" y="309"/>
                  </a:lnTo>
                  <a:lnTo>
                    <a:pt x="42" y="311"/>
                  </a:lnTo>
                  <a:lnTo>
                    <a:pt x="44" y="313"/>
                  </a:lnTo>
                  <a:lnTo>
                    <a:pt x="46" y="314"/>
                  </a:lnTo>
                  <a:lnTo>
                    <a:pt x="48" y="315"/>
                  </a:lnTo>
                  <a:lnTo>
                    <a:pt x="55" y="316"/>
                  </a:lnTo>
                  <a:lnTo>
                    <a:pt x="60" y="314"/>
                  </a:lnTo>
                  <a:lnTo>
                    <a:pt x="90" y="297"/>
                  </a:lnTo>
                  <a:lnTo>
                    <a:pt x="99" y="304"/>
                  </a:lnTo>
                  <a:lnTo>
                    <a:pt x="109" y="310"/>
                  </a:lnTo>
                  <a:lnTo>
                    <a:pt x="120" y="316"/>
                  </a:lnTo>
                  <a:lnTo>
                    <a:pt x="131" y="321"/>
                  </a:lnTo>
                  <a:lnTo>
                    <a:pt x="131" y="354"/>
                  </a:lnTo>
                  <a:lnTo>
                    <a:pt x="132" y="356"/>
                  </a:lnTo>
                  <a:lnTo>
                    <a:pt x="132" y="359"/>
                  </a:lnTo>
                  <a:lnTo>
                    <a:pt x="134" y="361"/>
                  </a:lnTo>
                  <a:lnTo>
                    <a:pt x="135" y="363"/>
                  </a:lnTo>
                  <a:lnTo>
                    <a:pt x="137" y="366"/>
                  </a:lnTo>
                  <a:lnTo>
                    <a:pt x="140" y="368"/>
                  </a:lnTo>
                  <a:lnTo>
                    <a:pt x="143" y="368"/>
                  </a:lnTo>
                  <a:lnTo>
                    <a:pt x="146" y="369"/>
                  </a:lnTo>
                  <a:lnTo>
                    <a:pt x="222" y="369"/>
                  </a:lnTo>
                  <a:lnTo>
                    <a:pt x="225" y="368"/>
                  </a:lnTo>
                  <a:lnTo>
                    <a:pt x="227" y="368"/>
                  </a:lnTo>
                  <a:lnTo>
                    <a:pt x="229" y="366"/>
                  </a:lnTo>
                  <a:lnTo>
                    <a:pt x="232" y="363"/>
                  </a:lnTo>
                  <a:lnTo>
                    <a:pt x="233" y="361"/>
                  </a:lnTo>
                  <a:lnTo>
                    <a:pt x="236" y="359"/>
                  </a:lnTo>
                  <a:lnTo>
                    <a:pt x="236" y="356"/>
                  </a:lnTo>
                  <a:lnTo>
                    <a:pt x="237" y="354"/>
                  </a:lnTo>
                  <a:lnTo>
                    <a:pt x="237" y="321"/>
                  </a:lnTo>
                  <a:lnTo>
                    <a:pt x="246" y="316"/>
                  </a:lnTo>
                  <a:lnTo>
                    <a:pt x="256" y="311"/>
                  </a:lnTo>
                  <a:lnTo>
                    <a:pt x="266" y="305"/>
                  </a:lnTo>
                  <a:lnTo>
                    <a:pt x="274" y="298"/>
                  </a:lnTo>
                  <a:lnTo>
                    <a:pt x="302" y="313"/>
                  </a:lnTo>
                  <a:lnTo>
                    <a:pt x="305" y="315"/>
                  </a:lnTo>
                  <a:lnTo>
                    <a:pt x="307" y="315"/>
                  </a:lnTo>
                  <a:lnTo>
                    <a:pt x="310" y="316"/>
                  </a:lnTo>
                  <a:lnTo>
                    <a:pt x="314" y="316"/>
                  </a:lnTo>
                  <a:lnTo>
                    <a:pt x="319" y="313"/>
                  </a:lnTo>
                  <a:lnTo>
                    <a:pt x="322" y="309"/>
                  </a:lnTo>
                  <a:lnTo>
                    <a:pt x="360" y="243"/>
                  </a:lnTo>
                  <a:lnTo>
                    <a:pt x="362" y="240"/>
                  </a:lnTo>
                  <a:lnTo>
                    <a:pt x="362" y="237"/>
                  </a:lnTo>
                  <a:lnTo>
                    <a:pt x="362" y="234"/>
                  </a:lnTo>
                  <a:lnTo>
                    <a:pt x="362" y="232"/>
                  </a:lnTo>
                  <a:lnTo>
                    <a:pt x="361" y="229"/>
                  </a:lnTo>
                  <a:lnTo>
                    <a:pt x="359" y="227"/>
                  </a:lnTo>
                  <a:lnTo>
                    <a:pt x="357" y="224"/>
                  </a:lnTo>
                  <a:lnTo>
                    <a:pt x="354" y="2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rtlCol="0" anchor="t" anchorCtr="0" compatLnSpc="1">
              <a:prstTxWarp prst="textNoShape">
                <a:avLst/>
              </a:prstTxWarp>
            </a:bodyPr>
            <a:lstStyle/>
            <a:p>
              <a:pPr rtl="0"/>
              <a:endParaRPr lang="fr-FR" dirty="0"/>
            </a:p>
          </p:txBody>
        </p:sp>
      </p:grpSp>
      <p:sp>
        <p:nvSpPr>
          <p:cNvPr id="42" name="Forme libre 4346" descr="Icône de graphique en boîte à moustaches ">
            <a:extLst>
              <a:ext uri="{FF2B5EF4-FFF2-40B4-BE49-F238E27FC236}">
                <a16:creationId xmlns:a16="http://schemas.microsoft.com/office/drawing/2014/main" id="{D131817A-5B27-4718-8BAC-45C9CEDA45D9}"/>
              </a:ext>
            </a:extLst>
          </p:cNvPr>
          <p:cNvSpPr>
            <a:spLocks noEditPoints="1"/>
          </p:cNvSpPr>
          <p:nvPr/>
        </p:nvSpPr>
        <p:spPr bwMode="auto">
          <a:xfrm>
            <a:off x="3967321" y="3532346"/>
            <a:ext cx="345758" cy="345758"/>
          </a:xfrm>
          <a:custGeom>
            <a:avLst/>
            <a:gdLst>
              <a:gd name="T0" fmla="*/ 706 w 898"/>
              <a:gd name="T1" fmla="*/ 479 h 898"/>
              <a:gd name="T2" fmla="*/ 652 w 898"/>
              <a:gd name="T3" fmla="*/ 556 h 898"/>
              <a:gd name="T4" fmla="*/ 632 w 898"/>
              <a:gd name="T5" fmla="*/ 551 h 898"/>
              <a:gd name="T6" fmla="*/ 576 w 898"/>
              <a:gd name="T7" fmla="*/ 477 h 898"/>
              <a:gd name="T8" fmla="*/ 571 w 898"/>
              <a:gd name="T9" fmla="*/ 398 h 898"/>
              <a:gd name="T10" fmla="*/ 628 w 898"/>
              <a:gd name="T11" fmla="*/ 129 h 898"/>
              <a:gd name="T12" fmla="*/ 643 w 898"/>
              <a:gd name="T13" fmla="*/ 114 h 898"/>
              <a:gd name="T14" fmla="*/ 658 w 898"/>
              <a:gd name="T15" fmla="*/ 129 h 898"/>
              <a:gd name="T16" fmla="*/ 717 w 898"/>
              <a:gd name="T17" fmla="*/ 398 h 898"/>
              <a:gd name="T18" fmla="*/ 621 w 898"/>
              <a:gd name="T19" fmla="*/ 758 h 898"/>
              <a:gd name="T20" fmla="*/ 589 w 898"/>
              <a:gd name="T21" fmla="*/ 727 h 898"/>
              <a:gd name="T22" fmla="*/ 589 w 898"/>
              <a:gd name="T23" fmla="*/ 680 h 898"/>
              <a:gd name="T24" fmla="*/ 621 w 898"/>
              <a:gd name="T25" fmla="*/ 648 h 898"/>
              <a:gd name="T26" fmla="*/ 667 w 898"/>
              <a:gd name="T27" fmla="*/ 648 h 898"/>
              <a:gd name="T28" fmla="*/ 699 w 898"/>
              <a:gd name="T29" fmla="*/ 680 h 898"/>
              <a:gd name="T30" fmla="*/ 699 w 898"/>
              <a:gd name="T31" fmla="*/ 727 h 898"/>
              <a:gd name="T32" fmla="*/ 667 w 898"/>
              <a:gd name="T33" fmla="*/ 758 h 898"/>
              <a:gd name="T34" fmla="*/ 536 w 898"/>
              <a:gd name="T35" fmla="*/ 294 h 898"/>
              <a:gd name="T36" fmla="*/ 479 w 898"/>
              <a:gd name="T37" fmla="*/ 546 h 898"/>
              <a:gd name="T38" fmla="*/ 461 w 898"/>
              <a:gd name="T39" fmla="*/ 558 h 898"/>
              <a:gd name="T40" fmla="*/ 450 w 898"/>
              <a:gd name="T41" fmla="*/ 299 h 898"/>
              <a:gd name="T42" fmla="*/ 390 w 898"/>
              <a:gd name="T43" fmla="*/ 287 h 898"/>
              <a:gd name="T44" fmla="*/ 398 w 898"/>
              <a:gd name="T45" fmla="*/ 211 h 898"/>
              <a:gd name="T46" fmla="*/ 454 w 898"/>
              <a:gd name="T47" fmla="*/ 118 h 898"/>
              <a:gd name="T48" fmla="*/ 475 w 898"/>
              <a:gd name="T49" fmla="*/ 118 h 898"/>
              <a:gd name="T50" fmla="*/ 530 w 898"/>
              <a:gd name="T51" fmla="*/ 211 h 898"/>
              <a:gd name="T52" fmla="*/ 465 w 898"/>
              <a:gd name="T53" fmla="*/ 763 h 898"/>
              <a:gd name="T54" fmla="*/ 422 w 898"/>
              <a:gd name="T55" fmla="*/ 745 h 898"/>
              <a:gd name="T56" fmla="*/ 405 w 898"/>
              <a:gd name="T57" fmla="*/ 703 h 898"/>
              <a:gd name="T58" fmla="*/ 422 w 898"/>
              <a:gd name="T59" fmla="*/ 661 h 898"/>
              <a:gd name="T60" fmla="*/ 465 w 898"/>
              <a:gd name="T61" fmla="*/ 643 h 898"/>
              <a:gd name="T62" fmla="*/ 506 w 898"/>
              <a:gd name="T63" fmla="*/ 661 h 898"/>
              <a:gd name="T64" fmla="*/ 525 w 898"/>
              <a:gd name="T65" fmla="*/ 703 h 898"/>
              <a:gd name="T66" fmla="*/ 506 w 898"/>
              <a:gd name="T67" fmla="*/ 745 h 898"/>
              <a:gd name="T68" fmla="*/ 465 w 898"/>
              <a:gd name="T69" fmla="*/ 763 h 898"/>
              <a:gd name="T70" fmla="*/ 318 w 898"/>
              <a:gd name="T71" fmla="*/ 419 h 898"/>
              <a:gd name="T72" fmla="*/ 263 w 898"/>
              <a:gd name="T73" fmla="*/ 556 h 898"/>
              <a:gd name="T74" fmla="*/ 242 w 898"/>
              <a:gd name="T75" fmla="*/ 551 h 898"/>
              <a:gd name="T76" fmla="*/ 186 w 898"/>
              <a:gd name="T77" fmla="*/ 417 h 898"/>
              <a:gd name="T78" fmla="*/ 181 w 898"/>
              <a:gd name="T79" fmla="*/ 339 h 898"/>
              <a:gd name="T80" fmla="*/ 240 w 898"/>
              <a:gd name="T81" fmla="*/ 129 h 898"/>
              <a:gd name="T82" fmla="*/ 255 w 898"/>
              <a:gd name="T83" fmla="*/ 114 h 898"/>
              <a:gd name="T84" fmla="*/ 270 w 898"/>
              <a:gd name="T85" fmla="*/ 129 h 898"/>
              <a:gd name="T86" fmla="*/ 329 w 898"/>
              <a:gd name="T87" fmla="*/ 339 h 898"/>
              <a:gd name="T88" fmla="*/ 231 w 898"/>
              <a:gd name="T89" fmla="*/ 758 h 898"/>
              <a:gd name="T90" fmla="*/ 200 w 898"/>
              <a:gd name="T91" fmla="*/ 727 h 898"/>
              <a:gd name="T92" fmla="*/ 200 w 898"/>
              <a:gd name="T93" fmla="*/ 680 h 898"/>
              <a:gd name="T94" fmla="*/ 231 w 898"/>
              <a:gd name="T95" fmla="*/ 648 h 898"/>
              <a:gd name="T96" fmla="*/ 278 w 898"/>
              <a:gd name="T97" fmla="*/ 648 h 898"/>
              <a:gd name="T98" fmla="*/ 311 w 898"/>
              <a:gd name="T99" fmla="*/ 680 h 898"/>
              <a:gd name="T100" fmla="*/ 311 w 898"/>
              <a:gd name="T101" fmla="*/ 727 h 898"/>
              <a:gd name="T102" fmla="*/ 278 w 898"/>
              <a:gd name="T103" fmla="*/ 758 h 898"/>
              <a:gd name="T104" fmla="*/ 10 w 898"/>
              <a:gd name="T105" fmla="*/ 2 h 898"/>
              <a:gd name="T106" fmla="*/ 1 w 898"/>
              <a:gd name="T107" fmla="*/ 886 h 898"/>
              <a:gd name="T108" fmla="*/ 883 w 898"/>
              <a:gd name="T109" fmla="*/ 898 h 898"/>
              <a:gd name="T110" fmla="*/ 898 w 898"/>
              <a:gd name="T111" fmla="*/ 883 h 898"/>
              <a:gd name="T112" fmla="*/ 886 w 898"/>
              <a:gd name="T113"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8" h="898">
                <a:moveTo>
                  <a:pt x="718" y="464"/>
                </a:moveTo>
                <a:lnTo>
                  <a:pt x="718" y="467"/>
                </a:lnTo>
                <a:lnTo>
                  <a:pt x="717" y="470"/>
                </a:lnTo>
                <a:lnTo>
                  <a:pt x="716" y="472"/>
                </a:lnTo>
                <a:lnTo>
                  <a:pt x="714" y="474"/>
                </a:lnTo>
                <a:lnTo>
                  <a:pt x="712" y="477"/>
                </a:lnTo>
                <a:lnTo>
                  <a:pt x="710" y="478"/>
                </a:lnTo>
                <a:lnTo>
                  <a:pt x="706" y="479"/>
                </a:lnTo>
                <a:lnTo>
                  <a:pt x="703" y="479"/>
                </a:lnTo>
                <a:lnTo>
                  <a:pt x="658" y="479"/>
                </a:lnTo>
                <a:lnTo>
                  <a:pt x="658" y="543"/>
                </a:lnTo>
                <a:lnTo>
                  <a:pt x="658" y="546"/>
                </a:lnTo>
                <a:lnTo>
                  <a:pt x="657" y="549"/>
                </a:lnTo>
                <a:lnTo>
                  <a:pt x="656" y="551"/>
                </a:lnTo>
                <a:lnTo>
                  <a:pt x="654" y="554"/>
                </a:lnTo>
                <a:lnTo>
                  <a:pt x="652" y="556"/>
                </a:lnTo>
                <a:lnTo>
                  <a:pt x="650" y="557"/>
                </a:lnTo>
                <a:lnTo>
                  <a:pt x="647" y="558"/>
                </a:lnTo>
                <a:lnTo>
                  <a:pt x="643" y="558"/>
                </a:lnTo>
                <a:lnTo>
                  <a:pt x="641" y="558"/>
                </a:lnTo>
                <a:lnTo>
                  <a:pt x="638" y="557"/>
                </a:lnTo>
                <a:lnTo>
                  <a:pt x="636" y="556"/>
                </a:lnTo>
                <a:lnTo>
                  <a:pt x="634" y="554"/>
                </a:lnTo>
                <a:lnTo>
                  <a:pt x="632" y="551"/>
                </a:lnTo>
                <a:lnTo>
                  <a:pt x="631" y="549"/>
                </a:lnTo>
                <a:lnTo>
                  <a:pt x="629" y="546"/>
                </a:lnTo>
                <a:lnTo>
                  <a:pt x="628" y="543"/>
                </a:lnTo>
                <a:lnTo>
                  <a:pt x="628" y="479"/>
                </a:lnTo>
                <a:lnTo>
                  <a:pt x="583" y="479"/>
                </a:lnTo>
                <a:lnTo>
                  <a:pt x="581" y="479"/>
                </a:lnTo>
                <a:lnTo>
                  <a:pt x="578" y="478"/>
                </a:lnTo>
                <a:lnTo>
                  <a:pt x="576" y="477"/>
                </a:lnTo>
                <a:lnTo>
                  <a:pt x="574" y="474"/>
                </a:lnTo>
                <a:lnTo>
                  <a:pt x="572" y="472"/>
                </a:lnTo>
                <a:lnTo>
                  <a:pt x="571" y="470"/>
                </a:lnTo>
                <a:lnTo>
                  <a:pt x="570" y="467"/>
                </a:lnTo>
                <a:lnTo>
                  <a:pt x="570" y="464"/>
                </a:lnTo>
                <a:lnTo>
                  <a:pt x="570" y="404"/>
                </a:lnTo>
                <a:lnTo>
                  <a:pt x="570" y="402"/>
                </a:lnTo>
                <a:lnTo>
                  <a:pt x="571" y="398"/>
                </a:lnTo>
                <a:lnTo>
                  <a:pt x="572" y="396"/>
                </a:lnTo>
                <a:lnTo>
                  <a:pt x="574" y="394"/>
                </a:lnTo>
                <a:lnTo>
                  <a:pt x="576" y="392"/>
                </a:lnTo>
                <a:lnTo>
                  <a:pt x="578" y="391"/>
                </a:lnTo>
                <a:lnTo>
                  <a:pt x="581" y="390"/>
                </a:lnTo>
                <a:lnTo>
                  <a:pt x="583" y="389"/>
                </a:lnTo>
                <a:lnTo>
                  <a:pt x="628" y="389"/>
                </a:lnTo>
                <a:lnTo>
                  <a:pt x="628" y="129"/>
                </a:lnTo>
                <a:lnTo>
                  <a:pt x="629" y="126"/>
                </a:lnTo>
                <a:lnTo>
                  <a:pt x="631" y="123"/>
                </a:lnTo>
                <a:lnTo>
                  <a:pt x="632" y="121"/>
                </a:lnTo>
                <a:lnTo>
                  <a:pt x="634" y="118"/>
                </a:lnTo>
                <a:lnTo>
                  <a:pt x="636" y="117"/>
                </a:lnTo>
                <a:lnTo>
                  <a:pt x="638" y="115"/>
                </a:lnTo>
                <a:lnTo>
                  <a:pt x="641" y="114"/>
                </a:lnTo>
                <a:lnTo>
                  <a:pt x="643" y="114"/>
                </a:lnTo>
                <a:lnTo>
                  <a:pt x="647" y="114"/>
                </a:lnTo>
                <a:lnTo>
                  <a:pt x="650" y="115"/>
                </a:lnTo>
                <a:lnTo>
                  <a:pt x="652" y="117"/>
                </a:lnTo>
                <a:lnTo>
                  <a:pt x="654" y="118"/>
                </a:lnTo>
                <a:lnTo>
                  <a:pt x="656" y="121"/>
                </a:lnTo>
                <a:lnTo>
                  <a:pt x="657" y="123"/>
                </a:lnTo>
                <a:lnTo>
                  <a:pt x="658" y="127"/>
                </a:lnTo>
                <a:lnTo>
                  <a:pt x="658" y="129"/>
                </a:lnTo>
                <a:lnTo>
                  <a:pt x="658" y="389"/>
                </a:lnTo>
                <a:lnTo>
                  <a:pt x="703" y="389"/>
                </a:lnTo>
                <a:lnTo>
                  <a:pt x="706" y="390"/>
                </a:lnTo>
                <a:lnTo>
                  <a:pt x="710" y="391"/>
                </a:lnTo>
                <a:lnTo>
                  <a:pt x="712" y="392"/>
                </a:lnTo>
                <a:lnTo>
                  <a:pt x="714" y="394"/>
                </a:lnTo>
                <a:lnTo>
                  <a:pt x="716" y="396"/>
                </a:lnTo>
                <a:lnTo>
                  <a:pt x="717" y="398"/>
                </a:lnTo>
                <a:lnTo>
                  <a:pt x="718" y="402"/>
                </a:lnTo>
                <a:lnTo>
                  <a:pt x="718" y="404"/>
                </a:lnTo>
                <a:lnTo>
                  <a:pt x="718" y="464"/>
                </a:lnTo>
                <a:close/>
                <a:moveTo>
                  <a:pt x="643" y="763"/>
                </a:moveTo>
                <a:lnTo>
                  <a:pt x="638" y="762"/>
                </a:lnTo>
                <a:lnTo>
                  <a:pt x="632" y="762"/>
                </a:lnTo>
                <a:lnTo>
                  <a:pt x="626" y="760"/>
                </a:lnTo>
                <a:lnTo>
                  <a:pt x="621" y="758"/>
                </a:lnTo>
                <a:lnTo>
                  <a:pt x="616" y="756"/>
                </a:lnTo>
                <a:lnTo>
                  <a:pt x="610" y="753"/>
                </a:lnTo>
                <a:lnTo>
                  <a:pt x="606" y="749"/>
                </a:lnTo>
                <a:lnTo>
                  <a:pt x="602" y="745"/>
                </a:lnTo>
                <a:lnTo>
                  <a:pt x="597" y="741"/>
                </a:lnTo>
                <a:lnTo>
                  <a:pt x="594" y="737"/>
                </a:lnTo>
                <a:lnTo>
                  <a:pt x="591" y="731"/>
                </a:lnTo>
                <a:lnTo>
                  <a:pt x="589" y="727"/>
                </a:lnTo>
                <a:lnTo>
                  <a:pt x="587" y="720"/>
                </a:lnTo>
                <a:lnTo>
                  <a:pt x="586" y="715"/>
                </a:lnTo>
                <a:lnTo>
                  <a:pt x="584" y="710"/>
                </a:lnTo>
                <a:lnTo>
                  <a:pt x="583" y="703"/>
                </a:lnTo>
                <a:lnTo>
                  <a:pt x="584" y="697"/>
                </a:lnTo>
                <a:lnTo>
                  <a:pt x="586" y="692"/>
                </a:lnTo>
                <a:lnTo>
                  <a:pt x="587" y="685"/>
                </a:lnTo>
                <a:lnTo>
                  <a:pt x="589" y="680"/>
                </a:lnTo>
                <a:lnTo>
                  <a:pt x="591" y="674"/>
                </a:lnTo>
                <a:lnTo>
                  <a:pt x="594" y="670"/>
                </a:lnTo>
                <a:lnTo>
                  <a:pt x="597" y="665"/>
                </a:lnTo>
                <a:lnTo>
                  <a:pt x="602" y="661"/>
                </a:lnTo>
                <a:lnTo>
                  <a:pt x="606" y="657"/>
                </a:lnTo>
                <a:lnTo>
                  <a:pt x="610" y="653"/>
                </a:lnTo>
                <a:lnTo>
                  <a:pt x="616" y="651"/>
                </a:lnTo>
                <a:lnTo>
                  <a:pt x="621" y="648"/>
                </a:lnTo>
                <a:lnTo>
                  <a:pt x="626" y="646"/>
                </a:lnTo>
                <a:lnTo>
                  <a:pt x="632" y="645"/>
                </a:lnTo>
                <a:lnTo>
                  <a:pt x="638" y="643"/>
                </a:lnTo>
                <a:lnTo>
                  <a:pt x="643" y="643"/>
                </a:lnTo>
                <a:lnTo>
                  <a:pt x="650" y="643"/>
                </a:lnTo>
                <a:lnTo>
                  <a:pt x="656" y="645"/>
                </a:lnTo>
                <a:lnTo>
                  <a:pt x="662" y="646"/>
                </a:lnTo>
                <a:lnTo>
                  <a:pt x="667" y="648"/>
                </a:lnTo>
                <a:lnTo>
                  <a:pt x="672" y="651"/>
                </a:lnTo>
                <a:lnTo>
                  <a:pt x="678" y="653"/>
                </a:lnTo>
                <a:lnTo>
                  <a:pt x="682" y="657"/>
                </a:lnTo>
                <a:lnTo>
                  <a:pt x="686" y="661"/>
                </a:lnTo>
                <a:lnTo>
                  <a:pt x="690" y="665"/>
                </a:lnTo>
                <a:lnTo>
                  <a:pt x="694" y="670"/>
                </a:lnTo>
                <a:lnTo>
                  <a:pt x="697" y="674"/>
                </a:lnTo>
                <a:lnTo>
                  <a:pt x="699" y="680"/>
                </a:lnTo>
                <a:lnTo>
                  <a:pt x="701" y="685"/>
                </a:lnTo>
                <a:lnTo>
                  <a:pt x="702" y="692"/>
                </a:lnTo>
                <a:lnTo>
                  <a:pt x="703" y="697"/>
                </a:lnTo>
                <a:lnTo>
                  <a:pt x="703" y="703"/>
                </a:lnTo>
                <a:lnTo>
                  <a:pt x="703" y="710"/>
                </a:lnTo>
                <a:lnTo>
                  <a:pt x="702" y="715"/>
                </a:lnTo>
                <a:lnTo>
                  <a:pt x="701" y="720"/>
                </a:lnTo>
                <a:lnTo>
                  <a:pt x="699" y="727"/>
                </a:lnTo>
                <a:lnTo>
                  <a:pt x="697" y="731"/>
                </a:lnTo>
                <a:lnTo>
                  <a:pt x="694" y="737"/>
                </a:lnTo>
                <a:lnTo>
                  <a:pt x="690" y="741"/>
                </a:lnTo>
                <a:lnTo>
                  <a:pt x="686" y="745"/>
                </a:lnTo>
                <a:lnTo>
                  <a:pt x="682" y="749"/>
                </a:lnTo>
                <a:lnTo>
                  <a:pt x="678" y="753"/>
                </a:lnTo>
                <a:lnTo>
                  <a:pt x="672" y="756"/>
                </a:lnTo>
                <a:lnTo>
                  <a:pt x="667" y="758"/>
                </a:lnTo>
                <a:lnTo>
                  <a:pt x="662" y="760"/>
                </a:lnTo>
                <a:lnTo>
                  <a:pt x="656" y="762"/>
                </a:lnTo>
                <a:lnTo>
                  <a:pt x="650" y="762"/>
                </a:lnTo>
                <a:lnTo>
                  <a:pt x="643" y="763"/>
                </a:lnTo>
                <a:close/>
                <a:moveTo>
                  <a:pt x="540" y="284"/>
                </a:moveTo>
                <a:lnTo>
                  <a:pt x="538" y="287"/>
                </a:lnTo>
                <a:lnTo>
                  <a:pt x="537" y="290"/>
                </a:lnTo>
                <a:lnTo>
                  <a:pt x="536" y="294"/>
                </a:lnTo>
                <a:lnTo>
                  <a:pt x="534" y="296"/>
                </a:lnTo>
                <a:lnTo>
                  <a:pt x="532" y="297"/>
                </a:lnTo>
                <a:lnTo>
                  <a:pt x="530" y="298"/>
                </a:lnTo>
                <a:lnTo>
                  <a:pt x="527" y="299"/>
                </a:lnTo>
                <a:lnTo>
                  <a:pt x="525" y="299"/>
                </a:lnTo>
                <a:lnTo>
                  <a:pt x="480" y="299"/>
                </a:lnTo>
                <a:lnTo>
                  <a:pt x="480" y="543"/>
                </a:lnTo>
                <a:lnTo>
                  <a:pt x="479" y="546"/>
                </a:lnTo>
                <a:lnTo>
                  <a:pt x="479" y="549"/>
                </a:lnTo>
                <a:lnTo>
                  <a:pt x="476" y="551"/>
                </a:lnTo>
                <a:lnTo>
                  <a:pt x="475" y="554"/>
                </a:lnTo>
                <a:lnTo>
                  <a:pt x="472" y="556"/>
                </a:lnTo>
                <a:lnTo>
                  <a:pt x="470" y="557"/>
                </a:lnTo>
                <a:lnTo>
                  <a:pt x="467" y="558"/>
                </a:lnTo>
                <a:lnTo>
                  <a:pt x="465" y="558"/>
                </a:lnTo>
                <a:lnTo>
                  <a:pt x="461" y="558"/>
                </a:lnTo>
                <a:lnTo>
                  <a:pt x="458" y="557"/>
                </a:lnTo>
                <a:lnTo>
                  <a:pt x="456" y="556"/>
                </a:lnTo>
                <a:lnTo>
                  <a:pt x="454" y="554"/>
                </a:lnTo>
                <a:lnTo>
                  <a:pt x="452" y="551"/>
                </a:lnTo>
                <a:lnTo>
                  <a:pt x="451" y="549"/>
                </a:lnTo>
                <a:lnTo>
                  <a:pt x="450" y="546"/>
                </a:lnTo>
                <a:lnTo>
                  <a:pt x="450" y="543"/>
                </a:lnTo>
                <a:lnTo>
                  <a:pt x="450" y="299"/>
                </a:lnTo>
                <a:lnTo>
                  <a:pt x="405" y="299"/>
                </a:lnTo>
                <a:lnTo>
                  <a:pt x="402" y="299"/>
                </a:lnTo>
                <a:lnTo>
                  <a:pt x="398" y="298"/>
                </a:lnTo>
                <a:lnTo>
                  <a:pt x="396" y="297"/>
                </a:lnTo>
                <a:lnTo>
                  <a:pt x="394" y="296"/>
                </a:lnTo>
                <a:lnTo>
                  <a:pt x="392" y="294"/>
                </a:lnTo>
                <a:lnTo>
                  <a:pt x="391" y="290"/>
                </a:lnTo>
                <a:lnTo>
                  <a:pt x="390" y="287"/>
                </a:lnTo>
                <a:lnTo>
                  <a:pt x="390" y="284"/>
                </a:lnTo>
                <a:lnTo>
                  <a:pt x="390" y="225"/>
                </a:lnTo>
                <a:lnTo>
                  <a:pt x="390" y="222"/>
                </a:lnTo>
                <a:lnTo>
                  <a:pt x="391" y="219"/>
                </a:lnTo>
                <a:lnTo>
                  <a:pt x="392" y="217"/>
                </a:lnTo>
                <a:lnTo>
                  <a:pt x="394" y="214"/>
                </a:lnTo>
                <a:lnTo>
                  <a:pt x="396" y="212"/>
                </a:lnTo>
                <a:lnTo>
                  <a:pt x="398" y="211"/>
                </a:lnTo>
                <a:lnTo>
                  <a:pt x="402" y="210"/>
                </a:lnTo>
                <a:lnTo>
                  <a:pt x="405" y="210"/>
                </a:lnTo>
                <a:lnTo>
                  <a:pt x="450" y="210"/>
                </a:lnTo>
                <a:lnTo>
                  <a:pt x="450" y="129"/>
                </a:lnTo>
                <a:lnTo>
                  <a:pt x="450" y="126"/>
                </a:lnTo>
                <a:lnTo>
                  <a:pt x="451" y="123"/>
                </a:lnTo>
                <a:lnTo>
                  <a:pt x="452" y="121"/>
                </a:lnTo>
                <a:lnTo>
                  <a:pt x="454" y="118"/>
                </a:lnTo>
                <a:lnTo>
                  <a:pt x="456" y="117"/>
                </a:lnTo>
                <a:lnTo>
                  <a:pt x="458" y="115"/>
                </a:lnTo>
                <a:lnTo>
                  <a:pt x="461" y="114"/>
                </a:lnTo>
                <a:lnTo>
                  <a:pt x="465" y="114"/>
                </a:lnTo>
                <a:lnTo>
                  <a:pt x="467" y="114"/>
                </a:lnTo>
                <a:lnTo>
                  <a:pt x="470" y="115"/>
                </a:lnTo>
                <a:lnTo>
                  <a:pt x="472" y="117"/>
                </a:lnTo>
                <a:lnTo>
                  <a:pt x="475" y="118"/>
                </a:lnTo>
                <a:lnTo>
                  <a:pt x="476" y="121"/>
                </a:lnTo>
                <a:lnTo>
                  <a:pt x="479" y="123"/>
                </a:lnTo>
                <a:lnTo>
                  <a:pt x="479" y="127"/>
                </a:lnTo>
                <a:lnTo>
                  <a:pt x="480" y="129"/>
                </a:lnTo>
                <a:lnTo>
                  <a:pt x="480" y="210"/>
                </a:lnTo>
                <a:lnTo>
                  <a:pt x="525" y="210"/>
                </a:lnTo>
                <a:lnTo>
                  <a:pt x="527" y="210"/>
                </a:lnTo>
                <a:lnTo>
                  <a:pt x="530" y="211"/>
                </a:lnTo>
                <a:lnTo>
                  <a:pt x="532" y="212"/>
                </a:lnTo>
                <a:lnTo>
                  <a:pt x="534" y="214"/>
                </a:lnTo>
                <a:lnTo>
                  <a:pt x="536" y="217"/>
                </a:lnTo>
                <a:lnTo>
                  <a:pt x="537" y="219"/>
                </a:lnTo>
                <a:lnTo>
                  <a:pt x="538" y="222"/>
                </a:lnTo>
                <a:lnTo>
                  <a:pt x="540" y="225"/>
                </a:lnTo>
                <a:lnTo>
                  <a:pt x="540" y="284"/>
                </a:lnTo>
                <a:close/>
                <a:moveTo>
                  <a:pt x="465" y="763"/>
                </a:moveTo>
                <a:lnTo>
                  <a:pt x="458" y="762"/>
                </a:lnTo>
                <a:lnTo>
                  <a:pt x="452" y="762"/>
                </a:lnTo>
                <a:lnTo>
                  <a:pt x="446" y="760"/>
                </a:lnTo>
                <a:lnTo>
                  <a:pt x="441" y="758"/>
                </a:lnTo>
                <a:lnTo>
                  <a:pt x="436" y="756"/>
                </a:lnTo>
                <a:lnTo>
                  <a:pt x="430" y="753"/>
                </a:lnTo>
                <a:lnTo>
                  <a:pt x="426" y="749"/>
                </a:lnTo>
                <a:lnTo>
                  <a:pt x="422" y="745"/>
                </a:lnTo>
                <a:lnTo>
                  <a:pt x="419" y="741"/>
                </a:lnTo>
                <a:lnTo>
                  <a:pt x="414" y="737"/>
                </a:lnTo>
                <a:lnTo>
                  <a:pt x="412" y="731"/>
                </a:lnTo>
                <a:lnTo>
                  <a:pt x="409" y="727"/>
                </a:lnTo>
                <a:lnTo>
                  <a:pt x="407" y="720"/>
                </a:lnTo>
                <a:lnTo>
                  <a:pt x="406" y="715"/>
                </a:lnTo>
                <a:lnTo>
                  <a:pt x="405" y="710"/>
                </a:lnTo>
                <a:lnTo>
                  <a:pt x="405" y="703"/>
                </a:lnTo>
                <a:lnTo>
                  <a:pt x="405" y="697"/>
                </a:lnTo>
                <a:lnTo>
                  <a:pt x="406" y="692"/>
                </a:lnTo>
                <a:lnTo>
                  <a:pt x="407" y="685"/>
                </a:lnTo>
                <a:lnTo>
                  <a:pt x="409" y="680"/>
                </a:lnTo>
                <a:lnTo>
                  <a:pt x="412" y="674"/>
                </a:lnTo>
                <a:lnTo>
                  <a:pt x="414" y="670"/>
                </a:lnTo>
                <a:lnTo>
                  <a:pt x="419" y="665"/>
                </a:lnTo>
                <a:lnTo>
                  <a:pt x="422" y="661"/>
                </a:lnTo>
                <a:lnTo>
                  <a:pt x="426" y="657"/>
                </a:lnTo>
                <a:lnTo>
                  <a:pt x="430" y="653"/>
                </a:lnTo>
                <a:lnTo>
                  <a:pt x="436" y="651"/>
                </a:lnTo>
                <a:lnTo>
                  <a:pt x="441" y="648"/>
                </a:lnTo>
                <a:lnTo>
                  <a:pt x="446" y="646"/>
                </a:lnTo>
                <a:lnTo>
                  <a:pt x="452" y="645"/>
                </a:lnTo>
                <a:lnTo>
                  <a:pt x="458" y="643"/>
                </a:lnTo>
                <a:lnTo>
                  <a:pt x="465" y="643"/>
                </a:lnTo>
                <a:lnTo>
                  <a:pt x="470" y="643"/>
                </a:lnTo>
                <a:lnTo>
                  <a:pt x="476" y="645"/>
                </a:lnTo>
                <a:lnTo>
                  <a:pt x="482" y="646"/>
                </a:lnTo>
                <a:lnTo>
                  <a:pt x="487" y="648"/>
                </a:lnTo>
                <a:lnTo>
                  <a:pt x="492" y="651"/>
                </a:lnTo>
                <a:lnTo>
                  <a:pt x="498" y="653"/>
                </a:lnTo>
                <a:lnTo>
                  <a:pt x="502" y="657"/>
                </a:lnTo>
                <a:lnTo>
                  <a:pt x="506" y="661"/>
                </a:lnTo>
                <a:lnTo>
                  <a:pt x="511" y="665"/>
                </a:lnTo>
                <a:lnTo>
                  <a:pt x="514" y="670"/>
                </a:lnTo>
                <a:lnTo>
                  <a:pt x="517" y="674"/>
                </a:lnTo>
                <a:lnTo>
                  <a:pt x="519" y="680"/>
                </a:lnTo>
                <a:lnTo>
                  <a:pt x="521" y="685"/>
                </a:lnTo>
                <a:lnTo>
                  <a:pt x="522" y="692"/>
                </a:lnTo>
                <a:lnTo>
                  <a:pt x="524" y="697"/>
                </a:lnTo>
                <a:lnTo>
                  <a:pt x="525" y="703"/>
                </a:lnTo>
                <a:lnTo>
                  <a:pt x="524" y="710"/>
                </a:lnTo>
                <a:lnTo>
                  <a:pt x="522" y="715"/>
                </a:lnTo>
                <a:lnTo>
                  <a:pt x="521" y="720"/>
                </a:lnTo>
                <a:lnTo>
                  <a:pt x="519" y="727"/>
                </a:lnTo>
                <a:lnTo>
                  <a:pt x="517" y="731"/>
                </a:lnTo>
                <a:lnTo>
                  <a:pt x="514" y="737"/>
                </a:lnTo>
                <a:lnTo>
                  <a:pt x="511" y="741"/>
                </a:lnTo>
                <a:lnTo>
                  <a:pt x="506" y="745"/>
                </a:lnTo>
                <a:lnTo>
                  <a:pt x="502" y="749"/>
                </a:lnTo>
                <a:lnTo>
                  <a:pt x="498" y="753"/>
                </a:lnTo>
                <a:lnTo>
                  <a:pt x="492" y="756"/>
                </a:lnTo>
                <a:lnTo>
                  <a:pt x="487" y="758"/>
                </a:lnTo>
                <a:lnTo>
                  <a:pt x="482" y="760"/>
                </a:lnTo>
                <a:lnTo>
                  <a:pt x="476" y="762"/>
                </a:lnTo>
                <a:lnTo>
                  <a:pt x="470" y="762"/>
                </a:lnTo>
                <a:lnTo>
                  <a:pt x="465" y="763"/>
                </a:lnTo>
                <a:close/>
                <a:moveTo>
                  <a:pt x="330" y="404"/>
                </a:moveTo>
                <a:lnTo>
                  <a:pt x="330" y="407"/>
                </a:lnTo>
                <a:lnTo>
                  <a:pt x="329" y="410"/>
                </a:lnTo>
                <a:lnTo>
                  <a:pt x="328" y="412"/>
                </a:lnTo>
                <a:lnTo>
                  <a:pt x="326" y="414"/>
                </a:lnTo>
                <a:lnTo>
                  <a:pt x="323" y="417"/>
                </a:lnTo>
                <a:lnTo>
                  <a:pt x="320" y="418"/>
                </a:lnTo>
                <a:lnTo>
                  <a:pt x="318" y="419"/>
                </a:lnTo>
                <a:lnTo>
                  <a:pt x="315" y="419"/>
                </a:lnTo>
                <a:lnTo>
                  <a:pt x="270" y="419"/>
                </a:lnTo>
                <a:lnTo>
                  <a:pt x="270" y="543"/>
                </a:lnTo>
                <a:lnTo>
                  <a:pt x="270" y="546"/>
                </a:lnTo>
                <a:lnTo>
                  <a:pt x="269" y="549"/>
                </a:lnTo>
                <a:lnTo>
                  <a:pt x="268" y="551"/>
                </a:lnTo>
                <a:lnTo>
                  <a:pt x="266" y="554"/>
                </a:lnTo>
                <a:lnTo>
                  <a:pt x="263" y="556"/>
                </a:lnTo>
                <a:lnTo>
                  <a:pt x="260" y="557"/>
                </a:lnTo>
                <a:lnTo>
                  <a:pt x="258" y="558"/>
                </a:lnTo>
                <a:lnTo>
                  <a:pt x="255" y="558"/>
                </a:lnTo>
                <a:lnTo>
                  <a:pt x="252" y="558"/>
                </a:lnTo>
                <a:lnTo>
                  <a:pt x="250" y="557"/>
                </a:lnTo>
                <a:lnTo>
                  <a:pt x="246" y="556"/>
                </a:lnTo>
                <a:lnTo>
                  <a:pt x="244" y="554"/>
                </a:lnTo>
                <a:lnTo>
                  <a:pt x="242" y="551"/>
                </a:lnTo>
                <a:lnTo>
                  <a:pt x="241" y="549"/>
                </a:lnTo>
                <a:lnTo>
                  <a:pt x="240" y="546"/>
                </a:lnTo>
                <a:lnTo>
                  <a:pt x="240" y="543"/>
                </a:lnTo>
                <a:lnTo>
                  <a:pt x="240" y="419"/>
                </a:lnTo>
                <a:lnTo>
                  <a:pt x="195" y="419"/>
                </a:lnTo>
                <a:lnTo>
                  <a:pt x="192" y="419"/>
                </a:lnTo>
                <a:lnTo>
                  <a:pt x="190" y="418"/>
                </a:lnTo>
                <a:lnTo>
                  <a:pt x="186" y="417"/>
                </a:lnTo>
                <a:lnTo>
                  <a:pt x="184" y="414"/>
                </a:lnTo>
                <a:lnTo>
                  <a:pt x="183" y="412"/>
                </a:lnTo>
                <a:lnTo>
                  <a:pt x="181" y="410"/>
                </a:lnTo>
                <a:lnTo>
                  <a:pt x="180" y="407"/>
                </a:lnTo>
                <a:lnTo>
                  <a:pt x="180" y="404"/>
                </a:lnTo>
                <a:lnTo>
                  <a:pt x="180" y="344"/>
                </a:lnTo>
                <a:lnTo>
                  <a:pt x="180" y="342"/>
                </a:lnTo>
                <a:lnTo>
                  <a:pt x="181" y="339"/>
                </a:lnTo>
                <a:lnTo>
                  <a:pt x="183" y="336"/>
                </a:lnTo>
                <a:lnTo>
                  <a:pt x="184" y="334"/>
                </a:lnTo>
                <a:lnTo>
                  <a:pt x="186" y="332"/>
                </a:lnTo>
                <a:lnTo>
                  <a:pt x="190" y="331"/>
                </a:lnTo>
                <a:lnTo>
                  <a:pt x="192" y="330"/>
                </a:lnTo>
                <a:lnTo>
                  <a:pt x="195" y="329"/>
                </a:lnTo>
                <a:lnTo>
                  <a:pt x="240" y="329"/>
                </a:lnTo>
                <a:lnTo>
                  <a:pt x="240" y="129"/>
                </a:lnTo>
                <a:lnTo>
                  <a:pt x="240" y="126"/>
                </a:lnTo>
                <a:lnTo>
                  <a:pt x="241" y="123"/>
                </a:lnTo>
                <a:lnTo>
                  <a:pt x="242" y="121"/>
                </a:lnTo>
                <a:lnTo>
                  <a:pt x="244" y="118"/>
                </a:lnTo>
                <a:lnTo>
                  <a:pt x="246" y="117"/>
                </a:lnTo>
                <a:lnTo>
                  <a:pt x="250" y="115"/>
                </a:lnTo>
                <a:lnTo>
                  <a:pt x="252" y="114"/>
                </a:lnTo>
                <a:lnTo>
                  <a:pt x="255" y="114"/>
                </a:lnTo>
                <a:lnTo>
                  <a:pt x="258" y="114"/>
                </a:lnTo>
                <a:lnTo>
                  <a:pt x="260" y="115"/>
                </a:lnTo>
                <a:lnTo>
                  <a:pt x="263" y="117"/>
                </a:lnTo>
                <a:lnTo>
                  <a:pt x="266" y="118"/>
                </a:lnTo>
                <a:lnTo>
                  <a:pt x="268" y="121"/>
                </a:lnTo>
                <a:lnTo>
                  <a:pt x="269" y="123"/>
                </a:lnTo>
                <a:lnTo>
                  <a:pt x="270" y="127"/>
                </a:lnTo>
                <a:lnTo>
                  <a:pt x="270" y="129"/>
                </a:lnTo>
                <a:lnTo>
                  <a:pt x="270" y="329"/>
                </a:lnTo>
                <a:lnTo>
                  <a:pt x="315" y="329"/>
                </a:lnTo>
                <a:lnTo>
                  <a:pt x="318" y="330"/>
                </a:lnTo>
                <a:lnTo>
                  <a:pt x="320" y="331"/>
                </a:lnTo>
                <a:lnTo>
                  <a:pt x="323" y="332"/>
                </a:lnTo>
                <a:lnTo>
                  <a:pt x="326" y="334"/>
                </a:lnTo>
                <a:lnTo>
                  <a:pt x="328" y="336"/>
                </a:lnTo>
                <a:lnTo>
                  <a:pt x="329" y="339"/>
                </a:lnTo>
                <a:lnTo>
                  <a:pt x="330" y="342"/>
                </a:lnTo>
                <a:lnTo>
                  <a:pt x="330" y="344"/>
                </a:lnTo>
                <a:lnTo>
                  <a:pt x="330" y="404"/>
                </a:lnTo>
                <a:close/>
                <a:moveTo>
                  <a:pt x="255" y="763"/>
                </a:moveTo>
                <a:lnTo>
                  <a:pt x="249" y="762"/>
                </a:lnTo>
                <a:lnTo>
                  <a:pt x="243" y="762"/>
                </a:lnTo>
                <a:lnTo>
                  <a:pt x="237" y="760"/>
                </a:lnTo>
                <a:lnTo>
                  <a:pt x="231" y="758"/>
                </a:lnTo>
                <a:lnTo>
                  <a:pt x="226" y="756"/>
                </a:lnTo>
                <a:lnTo>
                  <a:pt x="222" y="753"/>
                </a:lnTo>
                <a:lnTo>
                  <a:pt x="216" y="749"/>
                </a:lnTo>
                <a:lnTo>
                  <a:pt x="212" y="745"/>
                </a:lnTo>
                <a:lnTo>
                  <a:pt x="209" y="741"/>
                </a:lnTo>
                <a:lnTo>
                  <a:pt x="206" y="737"/>
                </a:lnTo>
                <a:lnTo>
                  <a:pt x="203" y="731"/>
                </a:lnTo>
                <a:lnTo>
                  <a:pt x="200" y="727"/>
                </a:lnTo>
                <a:lnTo>
                  <a:pt x="198" y="720"/>
                </a:lnTo>
                <a:lnTo>
                  <a:pt x="196" y="715"/>
                </a:lnTo>
                <a:lnTo>
                  <a:pt x="195" y="710"/>
                </a:lnTo>
                <a:lnTo>
                  <a:pt x="195" y="703"/>
                </a:lnTo>
                <a:lnTo>
                  <a:pt x="195" y="697"/>
                </a:lnTo>
                <a:lnTo>
                  <a:pt x="196" y="692"/>
                </a:lnTo>
                <a:lnTo>
                  <a:pt x="198" y="685"/>
                </a:lnTo>
                <a:lnTo>
                  <a:pt x="200" y="680"/>
                </a:lnTo>
                <a:lnTo>
                  <a:pt x="203" y="674"/>
                </a:lnTo>
                <a:lnTo>
                  <a:pt x="206" y="670"/>
                </a:lnTo>
                <a:lnTo>
                  <a:pt x="209" y="665"/>
                </a:lnTo>
                <a:lnTo>
                  <a:pt x="212" y="661"/>
                </a:lnTo>
                <a:lnTo>
                  <a:pt x="216" y="657"/>
                </a:lnTo>
                <a:lnTo>
                  <a:pt x="222" y="653"/>
                </a:lnTo>
                <a:lnTo>
                  <a:pt x="226" y="651"/>
                </a:lnTo>
                <a:lnTo>
                  <a:pt x="231" y="648"/>
                </a:lnTo>
                <a:lnTo>
                  <a:pt x="237" y="646"/>
                </a:lnTo>
                <a:lnTo>
                  <a:pt x="243" y="645"/>
                </a:lnTo>
                <a:lnTo>
                  <a:pt x="249" y="643"/>
                </a:lnTo>
                <a:lnTo>
                  <a:pt x="255" y="643"/>
                </a:lnTo>
                <a:lnTo>
                  <a:pt x="261" y="643"/>
                </a:lnTo>
                <a:lnTo>
                  <a:pt x="267" y="645"/>
                </a:lnTo>
                <a:lnTo>
                  <a:pt x="273" y="646"/>
                </a:lnTo>
                <a:lnTo>
                  <a:pt x="278" y="648"/>
                </a:lnTo>
                <a:lnTo>
                  <a:pt x="284" y="651"/>
                </a:lnTo>
                <a:lnTo>
                  <a:pt x="288" y="653"/>
                </a:lnTo>
                <a:lnTo>
                  <a:pt x="293" y="657"/>
                </a:lnTo>
                <a:lnTo>
                  <a:pt x="298" y="661"/>
                </a:lnTo>
                <a:lnTo>
                  <a:pt x="301" y="665"/>
                </a:lnTo>
                <a:lnTo>
                  <a:pt x="304" y="670"/>
                </a:lnTo>
                <a:lnTo>
                  <a:pt x="307" y="674"/>
                </a:lnTo>
                <a:lnTo>
                  <a:pt x="311" y="680"/>
                </a:lnTo>
                <a:lnTo>
                  <a:pt x="312" y="685"/>
                </a:lnTo>
                <a:lnTo>
                  <a:pt x="314" y="692"/>
                </a:lnTo>
                <a:lnTo>
                  <a:pt x="315" y="697"/>
                </a:lnTo>
                <a:lnTo>
                  <a:pt x="315" y="703"/>
                </a:lnTo>
                <a:lnTo>
                  <a:pt x="315" y="710"/>
                </a:lnTo>
                <a:lnTo>
                  <a:pt x="314" y="715"/>
                </a:lnTo>
                <a:lnTo>
                  <a:pt x="312" y="720"/>
                </a:lnTo>
                <a:lnTo>
                  <a:pt x="311" y="727"/>
                </a:lnTo>
                <a:lnTo>
                  <a:pt x="307" y="731"/>
                </a:lnTo>
                <a:lnTo>
                  <a:pt x="304" y="737"/>
                </a:lnTo>
                <a:lnTo>
                  <a:pt x="301" y="741"/>
                </a:lnTo>
                <a:lnTo>
                  <a:pt x="298" y="745"/>
                </a:lnTo>
                <a:lnTo>
                  <a:pt x="293" y="749"/>
                </a:lnTo>
                <a:lnTo>
                  <a:pt x="288" y="753"/>
                </a:lnTo>
                <a:lnTo>
                  <a:pt x="284" y="756"/>
                </a:lnTo>
                <a:lnTo>
                  <a:pt x="278" y="758"/>
                </a:lnTo>
                <a:lnTo>
                  <a:pt x="273" y="760"/>
                </a:lnTo>
                <a:lnTo>
                  <a:pt x="267" y="762"/>
                </a:lnTo>
                <a:lnTo>
                  <a:pt x="261" y="762"/>
                </a:lnTo>
                <a:lnTo>
                  <a:pt x="255" y="763"/>
                </a:lnTo>
                <a:close/>
                <a:moveTo>
                  <a:pt x="883" y="0"/>
                </a:moveTo>
                <a:lnTo>
                  <a:pt x="15" y="0"/>
                </a:lnTo>
                <a:lnTo>
                  <a:pt x="13" y="0"/>
                </a:lnTo>
                <a:lnTo>
                  <a:pt x="10" y="2"/>
                </a:lnTo>
                <a:lnTo>
                  <a:pt x="8" y="3"/>
                </a:lnTo>
                <a:lnTo>
                  <a:pt x="6" y="5"/>
                </a:lnTo>
                <a:lnTo>
                  <a:pt x="3" y="7"/>
                </a:lnTo>
                <a:lnTo>
                  <a:pt x="2" y="10"/>
                </a:lnTo>
                <a:lnTo>
                  <a:pt x="1" y="12"/>
                </a:lnTo>
                <a:lnTo>
                  <a:pt x="0" y="15"/>
                </a:lnTo>
                <a:lnTo>
                  <a:pt x="0" y="883"/>
                </a:lnTo>
                <a:lnTo>
                  <a:pt x="1" y="886"/>
                </a:lnTo>
                <a:lnTo>
                  <a:pt x="2" y="888"/>
                </a:lnTo>
                <a:lnTo>
                  <a:pt x="3" y="892"/>
                </a:lnTo>
                <a:lnTo>
                  <a:pt x="6" y="894"/>
                </a:lnTo>
                <a:lnTo>
                  <a:pt x="8" y="895"/>
                </a:lnTo>
                <a:lnTo>
                  <a:pt x="10" y="897"/>
                </a:lnTo>
                <a:lnTo>
                  <a:pt x="13" y="897"/>
                </a:lnTo>
                <a:lnTo>
                  <a:pt x="15" y="898"/>
                </a:lnTo>
                <a:lnTo>
                  <a:pt x="883" y="898"/>
                </a:lnTo>
                <a:lnTo>
                  <a:pt x="886" y="897"/>
                </a:lnTo>
                <a:lnTo>
                  <a:pt x="888" y="897"/>
                </a:lnTo>
                <a:lnTo>
                  <a:pt x="892" y="895"/>
                </a:lnTo>
                <a:lnTo>
                  <a:pt x="894" y="894"/>
                </a:lnTo>
                <a:lnTo>
                  <a:pt x="896" y="892"/>
                </a:lnTo>
                <a:lnTo>
                  <a:pt x="897" y="888"/>
                </a:lnTo>
                <a:lnTo>
                  <a:pt x="898" y="886"/>
                </a:lnTo>
                <a:lnTo>
                  <a:pt x="898" y="883"/>
                </a:lnTo>
                <a:lnTo>
                  <a:pt x="898" y="15"/>
                </a:lnTo>
                <a:lnTo>
                  <a:pt x="898" y="12"/>
                </a:lnTo>
                <a:lnTo>
                  <a:pt x="897" y="10"/>
                </a:lnTo>
                <a:lnTo>
                  <a:pt x="896" y="7"/>
                </a:lnTo>
                <a:lnTo>
                  <a:pt x="894" y="5"/>
                </a:lnTo>
                <a:lnTo>
                  <a:pt x="892" y="3"/>
                </a:lnTo>
                <a:lnTo>
                  <a:pt x="888" y="2"/>
                </a:lnTo>
                <a:lnTo>
                  <a:pt x="886" y="0"/>
                </a:lnTo>
                <a:lnTo>
                  <a:pt x="883" y="0"/>
                </a:lnTo>
                <a:close/>
              </a:path>
            </a:pathLst>
          </a:custGeom>
          <a:solidFill>
            <a:schemeClr val="bg1"/>
          </a:solidFill>
          <a:ln>
            <a:noFill/>
          </a:ln>
        </p:spPr>
        <p:txBody>
          <a:bodyPr vert="horz" wrap="square" lIns="91440" tIns="45720" rIns="91440" bIns="45720" numCol="1" rtlCol="0" anchor="t" anchorCtr="0" compatLnSpc="1">
            <a:prstTxWarp prst="textNoShape">
              <a:avLst/>
            </a:prstTxWarp>
          </a:bodyPr>
          <a:lstStyle/>
          <a:p>
            <a:pPr rtl="0"/>
            <a:endParaRPr lang="fr-FR" dirty="0"/>
          </a:p>
        </p:txBody>
      </p:sp>
      <p:sp>
        <p:nvSpPr>
          <p:cNvPr id="2" name="Oval 12" descr="Beige oval">
            <a:extLst>
              <a:ext uri="{FF2B5EF4-FFF2-40B4-BE49-F238E27FC236}">
                <a16:creationId xmlns:a16="http://schemas.microsoft.com/office/drawing/2014/main" id="{7DEF8227-39D2-4B55-3502-C5B189B11AB4}"/>
              </a:ext>
            </a:extLst>
          </p:cNvPr>
          <p:cNvSpPr/>
          <p:nvPr/>
        </p:nvSpPr>
        <p:spPr>
          <a:xfrm>
            <a:off x="11562237" y="6227432"/>
            <a:ext cx="266400" cy="2664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a:t>
            </a:r>
          </a:p>
        </p:txBody>
      </p:sp>
    </p:spTree>
    <p:extLst>
      <p:ext uri="{BB962C8B-B14F-4D97-AF65-F5344CB8AC3E}">
        <p14:creationId xmlns:p14="http://schemas.microsoft.com/office/powerpoint/2010/main" val="329971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4"/>
                                        </p:tgtEl>
                                        <p:attrNameLst>
                                          <p:attrName>style.visibility</p:attrName>
                                        </p:attrNameLst>
                                      </p:cBhvr>
                                      <p:to>
                                        <p:strVal val="visible"/>
                                      </p:to>
                                    </p:set>
                                    <p:anim calcmode="lin" valueType="num">
                                      <p:cBhvr additive="base">
                                        <p:cTn id="21" dur="500" fill="hold"/>
                                        <p:tgtEl>
                                          <p:spTgt spid="34"/>
                                        </p:tgtEl>
                                        <p:attrNameLst>
                                          <p:attrName>ppt_x</p:attrName>
                                        </p:attrNameLst>
                                      </p:cBhvr>
                                      <p:tavLst>
                                        <p:tav tm="0">
                                          <p:val>
                                            <p:strVal val="#ppt_x"/>
                                          </p:val>
                                        </p:tav>
                                        <p:tav tm="100000">
                                          <p:val>
                                            <p:strVal val="#ppt_x"/>
                                          </p:val>
                                        </p:tav>
                                      </p:tavLst>
                                    </p:anim>
                                    <p:anim calcmode="lin" valueType="num">
                                      <p:cBhvr additive="base">
                                        <p:cTn id="22" dur="500" fill="hold"/>
                                        <p:tgtEl>
                                          <p:spTgt spid="3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calcmode="lin" valueType="num">
                                      <p:cBhvr additive="base">
                                        <p:cTn id="29" dur="500" fill="hold"/>
                                        <p:tgtEl>
                                          <p:spTgt spid="27"/>
                                        </p:tgtEl>
                                        <p:attrNameLst>
                                          <p:attrName>ppt_x</p:attrName>
                                        </p:attrNameLst>
                                      </p:cBhvr>
                                      <p:tavLst>
                                        <p:tav tm="0">
                                          <p:val>
                                            <p:strVal val="#ppt_x"/>
                                          </p:val>
                                        </p:tav>
                                        <p:tav tm="100000">
                                          <p:val>
                                            <p:strVal val="#ppt_x"/>
                                          </p:val>
                                        </p:tav>
                                      </p:tavLst>
                                    </p:anim>
                                    <p:anim calcmode="lin" valueType="num">
                                      <p:cBhvr additive="base">
                                        <p:cTn id="30" dur="500" fill="hold"/>
                                        <p:tgtEl>
                                          <p:spTgt spid="27"/>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anim calcmode="lin" valueType="num">
                                      <p:cBhvr additive="base">
                                        <p:cTn id="33" dur="500" fill="hold"/>
                                        <p:tgtEl>
                                          <p:spTgt spid="42"/>
                                        </p:tgtEl>
                                        <p:attrNameLst>
                                          <p:attrName>ppt_x</p:attrName>
                                        </p:attrNameLst>
                                      </p:cBhvr>
                                      <p:tavLst>
                                        <p:tav tm="0">
                                          <p:val>
                                            <p:strVal val="#ppt_x"/>
                                          </p:val>
                                        </p:tav>
                                        <p:tav tm="100000">
                                          <p:val>
                                            <p:strVal val="#ppt_x"/>
                                          </p:val>
                                        </p:tav>
                                      </p:tavLst>
                                    </p:anim>
                                    <p:anim calcmode="lin" valueType="num">
                                      <p:cBhvr additive="base">
                                        <p:cTn id="34" dur="500" fill="hold"/>
                                        <p:tgtEl>
                                          <p:spTgt spid="4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500" fill="hold"/>
                                        <p:tgtEl>
                                          <p:spTgt spid="29"/>
                                        </p:tgtEl>
                                        <p:attrNameLst>
                                          <p:attrName>ppt_x</p:attrName>
                                        </p:attrNameLst>
                                      </p:cBhvr>
                                      <p:tavLst>
                                        <p:tav tm="0">
                                          <p:val>
                                            <p:strVal val="#ppt_x"/>
                                          </p:val>
                                        </p:tav>
                                        <p:tav tm="100000">
                                          <p:val>
                                            <p:strVal val="#ppt_x"/>
                                          </p:val>
                                        </p:tav>
                                      </p:tavLst>
                                    </p:anim>
                                    <p:anim calcmode="lin" valueType="num">
                                      <p:cBhvr additive="base">
                                        <p:cTn id="46" dur="500" fill="hold"/>
                                        <p:tgtEl>
                                          <p:spTgt spid="29"/>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9"/>
                                        </p:tgtEl>
                                        <p:attrNameLst>
                                          <p:attrName>style.visibility</p:attrName>
                                        </p:attrNameLst>
                                      </p:cBhvr>
                                      <p:to>
                                        <p:strVal val="visible"/>
                                      </p:to>
                                    </p:set>
                                    <p:anim calcmode="lin" valueType="num">
                                      <p:cBhvr additive="base">
                                        <p:cTn id="49" dur="500" fill="hold"/>
                                        <p:tgtEl>
                                          <p:spTgt spid="39"/>
                                        </p:tgtEl>
                                        <p:attrNameLst>
                                          <p:attrName>ppt_x</p:attrName>
                                        </p:attrNameLst>
                                      </p:cBhvr>
                                      <p:tavLst>
                                        <p:tav tm="0">
                                          <p:val>
                                            <p:strVal val="#ppt_x"/>
                                          </p:val>
                                        </p:tav>
                                        <p:tav tm="100000">
                                          <p:val>
                                            <p:strVal val="#ppt_x"/>
                                          </p:val>
                                        </p:tav>
                                      </p:tavLst>
                                    </p:anim>
                                    <p:anim calcmode="lin" valueType="num">
                                      <p:cBhvr additive="base">
                                        <p:cTn id="50" dur="500" fill="hold"/>
                                        <p:tgtEl>
                                          <p:spTgt spid="39"/>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6"/>
                                        </p:tgtEl>
                                        <p:attrNameLst>
                                          <p:attrName>style.visibility</p:attrName>
                                        </p:attrNameLst>
                                      </p:cBhvr>
                                      <p:to>
                                        <p:strVal val="visible"/>
                                      </p:to>
                                    </p:set>
                                    <p:anim calcmode="lin" valueType="num">
                                      <p:cBhvr additive="base">
                                        <p:cTn id="53" dur="500" fill="hold"/>
                                        <p:tgtEl>
                                          <p:spTgt spid="36"/>
                                        </p:tgtEl>
                                        <p:attrNameLst>
                                          <p:attrName>ppt_x</p:attrName>
                                        </p:attrNameLst>
                                      </p:cBhvr>
                                      <p:tavLst>
                                        <p:tav tm="0">
                                          <p:val>
                                            <p:strVal val="#ppt_x"/>
                                          </p:val>
                                        </p:tav>
                                        <p:tav tm="100000">
                                          <p:val>
                                            <p:strVal val="#ppt_x"/>
                                          </p:val>
                                        </p:tav>
                                      </p:tavLst>
                                    </p:anim>
                                    <p:anim calcmode="lin" valueType="num">
                                      <p:cBhvr additive="base">
                                        <p:cTn id="54" dur="500" fill="hold"/>
                                        <p:tgtEl>
                                          <p:spTgt spid="3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 calcmode="lin" valueType="num">
                                      <p:cBhvr additive="base">
                                        <p:cTn id="57" dur="500" fill="hold"/>
                                        <p:tgtEl>
                                          <p:spTgt spid="21"/>
                                        </p:tgtEl>
                                        <p:attrNameLst>
                                          <p:attrName>ppt_x</p:attrName>
                                        </p:attrNameLst>
                                      </p:cBhvr>
                                      <p:tavLst>
                                        <p:tav tm="0">
                                          <p:val>
                                            <p:strVal val="#ppt_x"/>
                                          </p:val>
                                        </p:tav>
                                        <p:tav tm="100000">
                                          <p:val>
                                            <p:strVal val="#ppt_x"/>
                                          </p:val>
                                        </p:tav>
                                      </p:tavLst>
                                    </p:anim>
                                    <p:anim calcmode="lin" valueType="num">
                                      <p:cBhvr additive="base">
                                        <p:cTn id="5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animBg="1"/>
      <p:bldP spid="19" grpId="0" animBg="1"/>
      <p:bldP spid="20" grpId="0" animBg="1"/>
      <p:bldP spid="21" grpId="0" animBg="1"/>
      <p:bldP spid="25" grpId="0" animBg="1"/>
      <p:bldP spid="26" grpId="0" animBg="1"/>
      <p:bldP spid="27" grpId="0" animBg="1"/>
      <p:bldP spid="29" grpId="0" animBg="1"/>
      <p:bldP spid="34" grpId="0" animBg="1"/>
      <p:bldP spid="42" grpId="0" animBg="1"/>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30">
      <a:dk1>
        <a:sysClr val="windowText" lastClr="000000"/>
      </a:dk1>
      <a:lt1>
        <a:sysClr val="window" lastClr="FFFFFF"/>
      </a:lt1>
      <a:dk2>
        <a:srgbClr val="00292E"/>
      </a:dk2>
      <a:lt2>
        <a:srgbClr val="64B2C1"/>
      </a:lt2>
      <a:accent1>
        <a:srgbClr val="F0CDA1"/>
      </a:accent1>
      <a:accent2>
        <a:srgbClr val="107082"/>
      </a:accent2>
      <a:accent3>
        <a:srgbClr val="054854"/>
      </a:accent3>
      <a:accent4>
        <a:srgbClr val="00AEEF"/>
      </a:accent4>
      <a:accent5>
        <a:srgbClr val="F99927"/>
      </a:accent5>
      <a:accent6>
        <a:srgbClr val="EC7216"/>
      </a:accent6>
      <a:hlink>
        <a:srgbClr val="000000"/>
      </a:hlink>
      <a:folHlink>
        <a:srgbClr val="000000"/>
      </a:folHlink>
    </a:clrScheme>
    <a:fontScheme name="Custom 24">
      <a:majorFont>
        <a:latin typeface="Gill Sans MT"/>
        <a:ea typeface=""/>
        <a:cs typeface=""/>
      </a:majorFont>
      <a:minorFont>
        <a:latin typeface="Arial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M45022061_Professional services marketing plan_SL_V1" id="{B214D568-CC3C-4109-877A-D7A12976D35F}" vid="{D425069E-A49A-4A86-9A62-1864F0635A9C}"/>
    </a:ext>
  </a:extLst>
</a:theme>
</file>

<file path=ppt/theme/theme2.xml><?xml version="1.0" encoding="utf-8"?>
<a:theme xmlns:a="http://schemas.openxmlformats.org/drawingml/2006/main" name="Concours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118CE8-9293-4220-BA3B-5D353B13ABC9}">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A426FE2C-7640-4BF0-9D68-FDFD4151FD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DDA16B-F3AC-4A5B-9F5F-6F5A8F47A9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Professional services marketing plan</Template>
  <TotalTime>195</TotalTime>
  <Words>845</Words>
  <Application>Microsoft Macintosh PowerPoint</Application>
  <PresentationFormat>Grand écran</PresentationFormat>
  <Paragraphs>129</Paragraphs>
  <Slides>10</Slides>
  <Notes>6</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10</vt:i4>
      </vt:variant>
    </vt:vector>
  </HeadingPairs>
  <TitlesOfParts>
    <vt:vector size="22" baseType="lpstr">
      <vt:lpstr>Algerian</vt:lpstr>
      <vt:lpstr>Arial</vt:lpstr>
      <vt:lpstr>Arial </vt:lpstr>
      <vt:lpstr>Calibri</vt:lpstr>
      <vt:lpstr>Gill Sans MT</vt:lpstr>
      <vt:lpstr>Lucida Sans Unicode</vt:lpstr>
      <vt:lpstr>Verdana</vt:lpstr>
      <vt:lpstr>Wingdings</vt:lpstr>
      <vt:lpstr>Wingdings 2</vt:lpstr>
      <vt:lpstr>Wingdings 3</vt:lpstr>
      <vt:lpstr>Office Theme</vt:lpstr>
      <vt:lpstr>Concourse</vt:lpstr>
      <vt:lpstr>PLAN STRATEGIQUE 2023 - 2027 </vt:lpstr>
      <vt:lpstr>FONDEMENTS DU PLAN STRATEGIQUE 2023-2027</vt:lpstr>
      <vt:lpstr>Objectif Global</vt:lpstr>
      <vt:lpstr>Objectif Specific</vt:lpstr>
      <vt:lpstr>Deroulement du plan strategique</vt:lpstr>
      <vt:lpstr>Présentation PowerPoint</vt:lpstr>
      <vt:lpstr>Présentation PowerPoint</vt:lpstr>
      <vt:lpstr>Analyse du projet : diapositive 3</vt:lpstr>
      <vt:lpstr>Analyse du projet : diapositive 2</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STRATEGIQUE 2023 - 2027 </dc:title>
  <dc:creator>Peterson Hyacinthe</dc:creator>
  <cp:lastModifiedBy>peterson hyacinthe</cp:lastModifiedBy>
  <cp:revision>4</cp:revision>
  <dcterms:created xsi:type="dcterms:W3CDTF">2023-07-19T15:14:06Z</dcterms:created>
  <dcterms:modified xsi:type="dcterms:W3CDTF">2023-07-19T20:25:32Z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